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handoutMasterIdLst>
    <p:handoutMasterId r:id="rId44"/>
  </p:handoutMasterIdLst>
  <p:sldIdLst>
    <p:sldId id="256" r:id="rId2"/>
    <p:sldId id="316" r:id="rId3"/>
    <p:sldId id="258" r:id="rId4"/>
    <p:sldId id="259" r:id="rId5"/>
    <p:sldId id="298" r:id="rId6"/>
    <p:sldId id="300" r:id="rId7"/>
    <p:sldId id="301" r:id="rId8"/>
    <p:sldId id="299" r:id="rId9"/>
    <p:sldId id="303" r:id="rId10"/>
    <p:sldId id="304" r:id="rId11"/>
    <p:sldId id="305" r:id="rId12"/>
    <p:sldId id="306" r:id="rId13"/>
    <p:sldId id="295" r:id="rId14"/>
    <p:sldId id="272" r:id="rId15"/>
    <p:sldId id="319" r:id="rId16"/>
    <p:sldId id="273" r:id="rId17"/>
    <p:sldId id="274" r:id="rId18"/>
    <p:sldId id="275" r:id="rId19"/>
    <p:sldId id="276" r:id="rId20"/>
    <p:sldId id="277" r:id="rId21"/>
    <p:sldId id="307" r:id="rId22"/>
    <p:sldId id="280" r:id="rId23"/>
    <p:sldId id="281" r:id="rId24"/>
    <p:sldId id="282" r:id="rId25"/>
    <p:sldId id="283" r:id="rId26"/>
    <p:sldId id="284" r:id="rId27"/>
    <p:sldId id="285" r:id="rId28"/>
    <p:sldId id="309" r:id="rId29"/>
    <p:sldId id="310" r:id="rId30"/>
    <p:sldId id="311" r:id="rId31"/>
    <p:sldId id="317" r:id="rId32"/>
    <p:sldId id="321" r:id="rId33"/>
    <p:sldId id="322" r:id="rId34"/>
    <p:sldId id="318" r:id="rId35"/>
    <p:sldId id="312" r:id="rId36"/>
    <p:sldId id="296" r:id="rId37"/>
    <p:sldId id="287" r:id="rId38"/>
    <p:sldId id="288" r:id="rId39"/>
    <p:sldId id="289" r:id="rId40"/>
    <p:sldId id="290" r:id="rId41"/>
    <p:sldId id="308" r:id="rId42"/>
  </p:sldIdLst>
  <p:sldSz cx="9144000" cy="6858000" type="screen4x3"/>
  <p:notesSz cx="6807200" cy="9939338"/>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521415D9-36F7-43E2-AB2F-B90AF26B5E84}">
      <p14:sectionLst xmlns:p14="http://schemas.microsoft.com/office/powerpoint/2010/main">
        <p14:section name="默认节" id="{85147DC9-A89A-4983-9C2F-CD5BF98FB833}">
          <p14:sldIdLst>
            <p14:sldId id="256"/>
          </p14:sldIdLst>
        </p14:section>
        <p14:section name="无标题节" id="{488AD125-2D44-49D1-B03B-336D430D5AF9}">
          <p14:sldIdLst>
            <p14:sldId id="316"/>
            <p14:sldId id="258"/>
            <p14:sldId id="259"/>
            <p14:sldId id="298"/>
            <p14:sldId id="300"/>
            <p14:sldId id="301"/>
            <p14:sldId id="299"/>
            <p14:sldId id="303"/>
            <p14:sldId id="304"/>
            <p14:sldId id="305"/>
            <p14:sldId id="306"/>
            <p14:sldId id="295"/>
            <p14:sldId id="272"/>
            <p14:sldId id="319"/>
            <p14:sldId id="273"/>
            <p14:sldId id="274"/>
            <p14:sldId id="275"/>
            <p14:sldId id="276"/>
            <p14:sldId id="277"/>
            <p14:sldId id="307"/>
            <p14:sldId id="280"/>
            <p14:sldId id="281"/>
            <p14:sldId id="282"/>
            <p14:sldId id="283"/>
            <p14:sldId id="284"/>
            <p14:sldId id="285"/>
            <p14:sldId id="309"/>
            <p14:sldId id="310"/>
            <p14:sldId id="311"/>
            <p14:sldId id="317"/>
            <p14:sldId id="321"/>
            <p14:sldId id="322"/>
            <p14:sldId id="318"/>
            <p14:sldId id="312"/>
            <p14:sldId id="296"/>
            <p14:sldId id="287"/>
            <p14:sldId id="288"/>
            <p14:sldId id="289"/>
            <p14:sldId id="290"/>
            <p14:sldId id="308"/>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316" autoAdjust="0"/>
  </p:normalViewPr>
  <p:slideViewPr>
    <p:cSldViewPr>
      <p:cViewPr varScale="1">
        <p:scale>
          <a:sx n="100" d="100"/>
          <a:sy n="100" d="100"/>
        </p:scale>
        <p:origin x="1923" y="57"/>
      </p:cViewPr>
      <p:guideLst>
        <p:guide orient="horz" pos="2160"/>
        <p:guide pos="2880"/>
      </p:guideLst>
    </p:cSldViewPr>
  </p:slideViewPr>
  <p:notesTextViewPr>
    <p:cViewPr>
      <p:scale>
        <a:sx n="100" d="100"/>
        <a:sy n="100" d="100"/>
      </p:scale>
      <p:origin x="0" y="0"/>
    </p:cViewPr>
  </p:notesTextViewPr>
  <p:notesViewPr>
    <p:cSldViewPr>
      <p:cViewPr varScale="1">
        <p:scale>
          <a:sx n="87" d="100"/>
          <a:sy n="87" d="100"/>
        </p:scale>
        <p:origin x="-3810" y="-78"/>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787" cy="496967"/>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55838" y="0"/>
            <a:ext cx="2949787" cy="496967"/>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072E2F36-B05C-43D6-A775-8D89ACA5FC12}" type="datetimeFigureOut">
              <a:rPr lang="zh-CN" altLang="en-US"/>
              <a:pPr>
                <a:defRPr/>
              </a:pPr>
              <a:t>2025/2/25</a:t>
            </a:fld>
            <a:endParaRPr lang="zh-CN" altLang="en-US"/>
          </a:p>
        </p:txBody>
      </p:sp>
      <p:sp>
        <p:nvSpPr>
          <p:cNvPr id="4" name="页脚占位符 3"/>
          <p:cNvSpPr>
            <a:spLocks noGrp="1"/>
          </p:cNvSpPr>
          <p:nvPr>
            <p:ph type="ftr" sz="quarter" idx="2"/>
          </p:nvPr>
        </p:nvSpPr>
        <p:spPr>
          <a:xfrm>
            <a:off x="0" y="9440646"/>
            <a:ext cx="2949787" cy="49696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55838" y="9440646"/>
            <a:ext cx="2949787" cy="49696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FECAEA6E-527E-444D-A09A-53A8BC0F9285}" type="slidenum">
              <a:rPr lang="zh-CN" altLang="en-US"/>
              <a:pPr>
                <a:defRPr/>
              </a:pPr>
              <a:t>‹#›</a:t>
            </a:fld>
            <a:endParaRPr lang="zh-CN" altLang="en-US"/>
          </a:p>
        </p:txBody>
      </p:sp>
    </p:spTree>
    <p:extLst>
      <p:ext uri="{BB962C8B-B14F-4D97-AF65-F5344CB8AC3E}">
        <p14:creationId xmlns:p14="http://schemas.microsoft.com/office/powerpoint/2010/main" val="21213417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787" cy="496967"/>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55838" y="0"/>
            <a:ext cx="2949787" cy="496967"/>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6A533B9E-F083-40AD-8C0A-C6D313CF0DF9}" type="datetimeFigureOut">
              <a:rPr lang="zh-CN" altLang="en-US"/>
              <a:pPr>
                <a:defRPr/>
              </a:pPr>
              <a:t>2025/2/25</a:t>
            </a:fld>
            <a:endParaRPr lang="zh-CN" altLang="en-US"/>
          </a:p>
        </p:txBody>
      </p:sp>
      <p:sp>
        <p:nvSpPr>
          <p:cNvPr id="4" name="幻灯片图像占位符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0720" y="4721186"/>
            <a:ext cx="5445760" cy="4472702"/>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51FA25E6-B19D-4B8C-B1AA-28847F8B0476}" type="slidenum">
              <a:rPr lang="zh-CN" altLang="en-US"/>
              <a:pPr>
                <a:defRPr/>
              </a:pPr>
              <a:t>‹#›</a:t>
            </a:fld>
            <a:endParaRPr lang="zh-CN" altLang="en-US"/>
          </a:p>
        </p:txBody>
      </p:sp>
    </p:spTree>
    <p:extLst>
      <p:ext uri="{BB962C8B-B14F-4D97-AF65-F5344CB8AC3E}">
        <p14:creationId xmlns:p14="http://schemas.microsoft.com/office/powerpoint/2010/main" val="23836404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1FA25E6-B19D-4B8C-B1AA-28847F8B0476}" type="slidenum">
              <a:rPr lang="zh-CN" altLang="en-US" smtClean="0"/>
              <a:pPr>
                <a:defRPr/>
              </a:pPr>
              <a:t>6</a:t>
            </a:fld>
            <a:endParaRPr lang="zh-CN" altLang="en-US"/>
          </a:p>
        </p:txBody>
      </p:sp>
    </p:spTree>
    <p:extLst>
      <p:ext uri="{BB962C8B-B14F-4D97-AF65-F5344CB8AC3E}">
        <p14:creationId xmlns:p14="http://schemas.microsoft.com/office/powerpoint/2010/main" val="1699040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1FA25E6-B19D-4B8C-B1AA-28847F8B0476}" type="slidenum">
              <a:rPr lang="zh-CN" altLang="en-US" smtClean="0"/>
              <a:pPr>
                <a:defRPr/>
              </a:pPr>
              <a:t>7</a:t>
            </a:fld>
            <a:endParaRPr lang="zh-CN" altLang="en-US"/>
          </a:p>
        </p:txBody>
      </p:sp>
    </p:spTree>
    <p:extLst>
      <p:ext uri="{BB962C8B-B14F-4D97-AF65-F5344CB8AC3E}">
        <p14:creationId xmlns:p14="http://schemas.microsoft.com/office/powerpoint/2010/main" val="455822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1FA25E6-B19D-4B8C-B1AA-28847F8B0476}" type="slidenum">
              <a:rPr lang="zh-CN" altLang="en-US" smtClean="0"/>
              <a:pPr>
                <a:defRPr/>
              </a:pPr>
              <a:t>12</a:t>
            </a:fld>
            <a:endParaRPr lang="zh-CN" altLang="en-US"/>
          </a:p>
        </p:txBody>
      </p:sp>
    </p:spTree>
    <p:extLst>
      <p:ext uri="{BB962C8B-B14F-4D97-AF65-F5344CB8AC3E}">
        <p14:creationId xmlns:p14="http://schemas.microsoft.com/office/powerpoint/2010/main" val="2682946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1FA25E6-B19D-4B8C-B1AA-28847F8B0476}" type="slidenum">
              <a:rPr lang="zh-CN" altLang="en-US" smtClean="0"/>
              <a:pPr>
                <a:defRPr/>
              </a:pPr>
              <a:t>15</a:t>
            </a:fld>
            <a:endParaRPr lang="zh-CN" altLang="en-US"/>
          </a:p>
        </p:txBody>
      </p:sp>
    </p:spTree>
    <p:extLst>
      <p:ext uri="{BB962C8B-B14F-4D97-AF65-F5344CB8AC3E}">
        <p14:creationId xmlns:p14="http://schemas.microsoft.com/office/powerpoint/2010/main" val="1009360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1FA25E6-B19D-4B8C-B1AA-28847F8B0476}" type="slidenum">
              <a:rPr lang="zh-CN" altLang="en-US" smtClean="0"/>
              <a:pPr>
                <a:defRPr/>
              </a:pPr>
              <a:t>17</a:t>
            </a:fld>
            <a:endParaRPr lang="zh-CN" altLang="en-US"/>
          </a:p>
        </p:txBody>
      </p:sp>
    </p:spTree>
    <p:extLst>
      <p:ext uri="{BB962C8B-B14F-4D97-AF65-F5344CB8AC3E}">
        <p14:creationId xmlns:p14="http://schemas.microsoft.com/office/powerpoint/2010/main" val="105489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1FA25E6-B19D-4B8C-B1AA-28847F8B0476}" type="slidenum">
              <a:rPr lang="zh-CN" altLang="en-US" smtClean="0"/>
              <a:pPr>
                <a:defRPr/>
              </a:pPr>
              <a:t>19</a:t>
            </a:fld>
            <a:endParaRPr lang="zh-CN" altLang="en-US"/>
          </a:p>
        </p:txBody>
      </p:sp>
    </p:spTree>
    <p:extLst>
      <p:ext uri="{BB962C8B-B14F-4D97-AF65-F5344CB8AC3E}">
        <p14:creationId xmlns:p14="http://schemas.microsoft.com/office/powerpoint/2010/main" val="1616378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矩形 3"/>
          <p:cNvSpPr/>
          <p:nvPr/>
        </p:nvSpPr>
        <p:spPr>
          <a:xfrm>
            <a:off x="904875" y="3648075"/>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矩形 4"/>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矩形 5"/>
          <p:cNvSpPr/>
          <p:nvPr/>
        </p:nvSpPr>
        <p:spPr>
          <a:xfrm>
            <a:off x="904875" y="3648075"/>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矩形 6"/>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标题 7"/>
          <p:cNvSpPr>
            <a:spLocks noGrp="1"/>
          </p:cNvSpPr>
          <p:nvPr>
            <p:ph type="ctrTitle"/>
          </p:nvPr>
        </p:nvSpPr>
        <p:spPr>
          <a:xfrm>
            <a:off x="1219200" y="3886200"/>
            <a:ext cx="6858000" cy="990600"/>
          </a:xfrm>
        </p:spPr>
        <p:txBody>
          <a:bodyPr anchor="t"/>
          <a:lstStyle>
            <a:lvl1pPr algn="r">
              <a:defRPr sz="3200">
                <a:solidFill>
                  <a:schemeClr val="tx1"/>
                </a:solidFill>
              </a:defRPr>
            </a:lvl1pPr>
          </a:lstStyle>
          <a:p>
            <a:r>
              <a:rPr lang="zh-CN" altLang="en-US" dirty="0"/>
              <a:t>单击此处编辑母版标题样式</a:t>
            </a:r>
            <a:endParaRPr lang="en-US" dirty="0"/>
          </a:p>
        </p:txBody>
      </p:sp>
      <p:sp>
        <p:nvSpPr>
          <p:cNvPr id="9" name="副标题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CN" altLang="en-US" dirty="0"/>
              <a:t>单击此处编辑母版副标题样式</a:t>
            </a:r>
            <a:endParaRPr lang="en-US" dirty="0"/>
          </a:p>
        </p:txBody>
      </p:sp>
      <p:sp>
        <p:nvSpPr>
          <p:cNvPr id="10" name="日期占位符 27"/>
          <p:cNvSpPr>
            <a:spLocks noGrp="1"/>
          </p:cNvSpPr>
          <p:nvPr>
            <p:ph type="dt" sz="half" idx="10"/>
          </p:nvPr>
        </p:nvSpPr>
        <p:spPr>
          <a:xfrm>
            <a:off x="6400800" y="6354763"/>
            <a:ext cx="2286000" cy="366712"/>
          </a:xfrm>
        </p:spPr>
        <p:txBody>
          <a:bodyPr/>
          <a:lstStyle>
            <a:lvl1pPr>
              <a:defRPr sz="1400"/>
            </a:lvl1pPr>
          </a:lstStyle>
          <a:p>
            <a:pPr>
              <a:defRPr/>
            </a:pPr>
            <a:fld id="{6073D01C-7BBC-4F55-8F40-83FF0CF9F4A7}" type="datetime1">
              <a:rPr lang="zh-CN" altLang="en-US"/>
              <a:pPr>
                <a:defRPr/>
              </a:pPr>
              <a:t>2025/2/25</a:t>
            </a:fld>
            <a:endParaRPr lang="zh-CN" altLang="en-US"/>
          </a:p>
        </p:txBody>
      </p:sp>
      <p:sp>
        <p:nvSpPr>
          <p:cNvPr id="11" name="页脚占位符 16"/>
          <p:cNvSpPr>
            <a:spLocks noGrp="1"/>
          </p:cNvSpPr>
          <p:nvPr>
            <p:ph type="ftr" sz="quarter" idx="11"/>
          </p:nvPr>
        </p:nvSpPr>
        <p:spPr>
          <a:xfrm>
            <a:off x="2898775" y="6354763"/>
            <a:ext cx="3475038" cy="366712"/>
          </a:xfrm>
        </p:spPr>
        <p:txBody>
          <a:bodyPr/>
          <a:lstStyle>
            <a:lvl1pPr>
              <a:defRPr/>
            </a:lvl1pPr>
          </a:lstStyle>
          <a:p>
            <a:pPr>
              <a:defRPr/>
            </a:pPr>
            <a:endParaRPr lang="zh-CN" altLang="en-US"/>
          </a:p>
        </p:txBody>
      </p:sp>
      <p:sp>
        <p:nvSpPr>
          <p:cNvPr id="12" name="灯片编号占位符 28"/>
          <p:cNvSpPr>
            <a:spLocks noGrp="1"/>
          </p:cNvSpPr>
          <p:nvPr>
            <p:ph type="sldNum" sz="quarter" idx="12"/>
          </p:nvPr>
        </p:nvSpPr>
        <p:spPr>
          <a:xfrm>
            <a:off x="1216025" y="6354763"/>
            <a:ext cx="1219200" cy="366712"/>
          </a:xfrm>
        </p:spPr>
        <p:txBody>
          <a:bodyPr/>
          <a:lstStyle>
            <a:lvl1pPr>
              <a:defRPr/>
            </a:lvl1pPr>
          </a:lstStyle>
          <a:p>
            <a:pPr>
              <a:defRPr/>
            </a:pPr>
            <a:fld id="{735860E4-BF51-464C-B7B1-2B4EC60F08AD}"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13"/>
          <p:cNvSpPr>
            <a:spLocks noGrp="1"/>
          </p:cNvSpPr>
          <p:nvPr>
            <p:ph type="dt" sz="half" idx="10"/>
          </p:nvPr>
        </p:nvSpPr>
        <p:spPr/>
        <p:txBody>
          <a:bodyPr/>
          <a:lstStyle>
            <a:lvl1pPr>
              <a:defRPr/>
            </a:lvl1pPr>
          </a:lstStyle>
          <a:p>
            <a:pPr>
              <a:defRPr/>
            </a:pPr>
            <a:fld id="{ED9C0225-605D-4DC6-A98A-1E2EE446AE85}" type="datetime1">
              <a:rPr lang="zh-CN" altLang="en-US"/>
              <a:pPr>
                <a:defRPr/>
              </a:pPr>
              <a:t>2025/2/25</a:t>
            </a:fld>
            <a:endParaRPr lang="zh-CN" altLang="en-US" dirty="0"/>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22"/>
          <p:cNvSpPr>
            <a:spLocks noGrp="1"/>
          </p:cNvSpPr>
          <p:nvPr>
            <p:ph type="sldNum" sz="quarter" idx="12"/>
          </p:nvPr>
        </p:nvSpPr>
        <p:spPr/>
        <p:txBody>
          <a:bodyPr/>
          <a:lstStyle>
            <a:lvl1pPr>
              <a:defRPr/>
            </a:lvl1pPr>
          </a:lstStyle>
          <a:p>
            <a:pPr>
              <a:defRPr/>
            </a:pPr>
            <a:fld id="{CE190F94-92D6-46CF-91E2-D8F24BE72D0F}"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4" name="直接连接符 3"/>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5" name="等腰三角形 4"/>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直接连接符 5"/>
          <p:cNvSpPr>
            <a:spLocks noChangeShapeType="1"/>
          </p:cNvSpPr>
          <p:nvPr/>
        </p:nvSpPr>
        <p:spPr bwMode="auto">
          <a:xfrm rot="5400000">
            <a:off x="3630612" y="3201988"/>
            <a:ext cx="5851525"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3"/>
          <p:cNvSpPr>
            <a:spLocks noGrp="1"/>
          </p:cNvSpPr>
          <p:nvPr>
            <p:ph type="dt" sz="half" idx="10"/>
          </p:nvPr>
        </p:nvSpPr>
        <p:spPr/>
        <p:txBody>
          <a:bodyPr/>
          <a:lstStyle>
            <a:lvl1pPr>
              <a:defRPr/>
            </a:lvl1pPr>
          </a:lstStyle>
          <a:p>
            <a:pPr>
              <a:defRPr/>
            </a:pPr>
            <a:fld id="{C91D7B53-929C-45FF-B947-61F823D64252}" type="datetime1">
              <a:rPr lang="zh-CN" altLang="en-US"/>
              <a:pPr>
                <a:defRPr/>
              </a:pPr>
              <a:t>2025/2/25</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0F6598F-0BF5-449A-8EDF-6BEF83E8BEA6}"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8" name="内容占位符 7"/>
          <p:cNvSpPr>
            <a:spLocks noGrp="1"/>
          </p:cNvSpPr>
          <p:nvPr>
            <p:ph sz="quarter" idx="1"/>
          </p:nvPr>
        </p:nvSpPr>
        <p:spPr>
          <a:xfrm>
            <a:off x="457200" y="1219200"/>
            <a:ext cx="8229600" cy="493776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日期占位符 13"/>
          <p:cNvSpPr>
            <a:spLocks noGrp="1"/>
          </p:cNvSpPr>
          <p:nvPr>
            <p:ph type="dt" sz="half" idx="10"/>
          </p:nvPr>
        </p:nvSpPr>
        <p:spPr/>
        <p:txBody>
          <a:bodyPr/>
          <a:lstStyle>
            <a:lvl1pPr>
              <a:defRPr/>
            </a:lvl1pPr>
          </a:lstStyle>
          <a:p>
            <a:pPr>
              <a:defRPr/>
            </a:pPr>
            <a:fld id="{FD949071-1427-4118-B7EC-DA91802B7E77}" type="datetime1">
              <a:rPr lang="zh-CN" altLang="en-US"/>
              <a:pPr>
                <a:defRPr/>
              </a:pPr>
              <a:t>2025/2/25</a:t>
            </a:fld>
            <a:endParaRPr lang="zh-CN" altLang="en-US" dirty="0"/>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22"/>
          <p:cNvSpPr>
            <a:spLocks noGrp="1"/>
          </p:cNvSpPr>
          <p:nvPr>
            <p:ph type="sldNum" sz="quarter" idx="12"/>
          </p:nvPr>
        </p:nvSpPr>
        <p:spPr/>
        <p:txBody>
          <a:bodyPr/>
          <a:lstStyle>
            <a:lvl1pPr>
              <a:defRPr/>
            </a:lvl1pPr>
          </a:lstStyle>
          <a:p>
            <a:pPr>
              <a:defRPr/>
            </a:pPr>
            <a:fld id="{FEB03361-FB3C-4B11-9CA7-B53FACB5A640}"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4" name="矩形 3"/>
          <p:cNvSpPr/>
          <p:nvPr/>
        </p:nvSpPr>
        <p:spPr>
          <a:xfrm>
            <a:off x="914400" y="2819400"/>
            <a:ext cx="7315200" cy="1279525"/>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 name="矩形 4"/>
          <p:cNvSpPr/>
          <p:nvPr/>
        </p:nvSpPr>
        <p:spPr>
          <a:xfrm>
            <a:off x="914400" y="2819400"/>
            <a:ext cx="228600" cy="1279525"/>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标题 1"/>
          <p:cNvSpPr>
            <a:spLocks noGrp="1"/>
          </p:cNvSpPr>
          <p:nvPr>
            <p:ph type="title"/>
          </p:nvPr>
        </p:nvSpPr>
        <p:spPr>
          <a:xfrm>
            <a:off x="1219200" y="2971800"/>
            <a:ext cx="6858000" cy="1066800"/>
          </a:xfrm>
        </p:spPr>
        <p:txBody>
          <a:bodyPr anchor="t"/>
          <a:lstStyle>
            <a:lvl1pPr algn="r">
              <a:buNone/>
              <a:defRPr sz="3200" b="0" cap="none" baseline="0"/>
            </a:lvl1pPr>
          </a:lstStyle>
          <a:p>
            <a:r>
              <a:rPr lang="zh-CN" altLang="en-US"/>
              <a:t>单击此处编辑母版标题样式</a:t>
            </a:r>
            <a:endParaRPr lang="en-US"/>
          </a:p>
        </p:txBody>
      </p:sp>
      <p:sp>
        <p:nvSpPr>
          <p:cNvPr id="3" name="文本占位符 2"/>
          <p:cNvSpPr>
            <a:spLocks noGrp="1"/>
          </p:cNvSpPr>
          <p:nvPr>
            <p:ph type="body" idx="1"/>
          </p:nvPr>
        </p:nvSpPr>
        <p:spPr>
          <a:xfrm>
            <a:off x="1295400" y="4267200"/>
            <a:ext cx="67818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CN" altLang="en-US"/>
              <a:t>单击此处编辑母版文本样式</a:t>
            </a:r>
          </a:p>
        </p:txBody>
      </p:sp>
      <p:sp>
        <p:nvSpPr>
          <p:cNvPr id="6" name="日期占位符 3"/>
          <p:cNvSpPr>
            <a:spLocks noGrp="1"/>
          </p:cNvSpPr>
          <p:nvPr>
            <p:ph type="dt" sz="half" idx="10"/>
          </p:nvPr>
        </p:nvSpPr>
        <p:spPr>
          <a:xfrm>
            <a:off x="6400800" y="6354763"/>
            <a:ext cx="2286000" cy="366712"/>
          </a:xfrm>
        </p:spPr>
        <p:txBody>
          <a:bodyPr/>
          <a:lstStyle>
            <a:lvl1pPr>
              <a:defRPr/>
            </a:lvl1pPr>
          </a:lstStyle>
          <a:p>
            <a:pPr>
              <a:defRPr/>
            </a:pPr>
            <a:fld id="{97434B10-1DF8-4D9F-92DF-9BF502B3629C}" type="datetime1">
              <a:rPr lang="zh-CN" altLang="en-US"/>
              <a:pPr>
                <a:defRPr/>
              </a:pPr>
              <a:t>2025/2/25</a:t>
            </a:fld>
            <a:endParaRPr lang="zh-CN" altLang="en-US"/>
          </a:p>
        </p:txBody>
      </p:sp>
      <p:sp>
        <p:nvSpPr>
          <p:cNvPr id="7" name="页脚占位符 4"/>
          <p:cNvSpPr>
            <a:spLocks noGrp="1"/>
          </p:cNvSpPr>
          <p:nvPr>
            <p:ph type="ftr" sz="quarter" idx="11"/>
          </p:nvPr>
        </p:nvSpPr>
        <p:spPr>
          <a:xfrm>
            <a:off x="2898775" y="6354763"/>
            <a:ext cx="3475038" cy="366712"/>
          </a:xfrm>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a:xfrm>
            <a:off x="1069975" y="6354763"/>
            <a:ext cx="1520825" cy="366712"/>
          </a:xfrm>
        </p:spPr>
        <p:txBody>
          <a:bodyPr/>
          <a:lstStyle>
            <a:lvl1pPr>
              <a:defRPr/>
            </a:lvl1pPr>
          </a:lstStyle>
          <a:p>
            <a:pPr>
              <a:defRPr/>
            </a:pPr>
            <a:fld id="{66D69854-D157-42A2-A866-1C7B9A67B81C}" type="slidenum">
              <a:rPr lang="zh-CN" altLang="en-US"/>
              <a:pPr>
                <a:defRPr/>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914400"/>
          </a:xfrm>
        </p:spPr>
        <p:txBody>
          <a:bodyPr/>
          <a:lstStyle/>
          <a:p>
            <a:r>
              <a:rPr lang="zh-CN" altLang="en-US"/>
              <a:t>单击此处编辑母版标题样式</a:t>
            </a:r>
            <a:endParaRPr lang="en-US"/>
          </a:p>
        </p:txBody>
      </p:sp>
      <p:sp>
        <p:nvSpPr>
          <p:cNvPr id="9" name="内容占位符 8"/>
          <p:cNvSpPr>
            <a:spLocks noGrp="1"/>
          </p:cNvSpPr>
          <p:nvPr>
            <p:ph sz="quarter" idx="1"/>
          </p:nvPr>
        </p:nvSpPr>
        <p:spPr>
          <a:xfrm>
            <a:off x="457200" y="1219200"/>
            <a:ext cx="4041648" cy="493776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1" name="内容占位符 10"/>
          <p:cNvSpPr>
            <a:spLocks noGrp="1"/>
          </p:cNvSpPr>
          <p:nvPr>
            <p:ph sz="quarter" idx="2"/>
          </p:nvPr>
        </p:nvSpPr>
        <p:spPr>
          <a:xfrm>
            <a:off x="4632198" y="1216152"/>
            <a:ext cx="4041648" cy="493776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13"/>
          <p:cNvSpPr>
            <a:spLocks noGrp="1"/>
          </p:cNvSpPr>
          <p:nvPr>
            <p:ph type="dt" sz="half" idx="10"/>
          </p:nvPr>
        </p:nvSpPr>
        <p:spPr/>
        <p:txBody>
          <a:bodyPr/>
          <a:lstStyle>
            <a:lvl1pPr>
              <a:defRPr/>
            </a:lvl1pPr>
          </a:lstStyle>
          <a:p>
            <a:pPr>
              <a:defRPr/>
            </a:pPr>
            <a:fld id="{E00749D5-6485-4496-94D6-638348289512}" type="datetime1">
              <a:rPr lang="zh-CN" altLang="en-US"/>
              <a:pPr>
                <a:defRPr/>
              </a:pPr>
              <a:t>2025/2/25</a:t>
            </a:fld>
            <a:endParaRPr lang="zh-CN" altLang="en-US" dirty="0"/>
          </a:p>
        </p:txBody>
      </p:sp>
      <p:sp>
        <p:nvSpPr>
          <p:cNvPr id="6" name="页脚占位符 2"/>
          <p:cNvSpPr>
            <a:spLocks noGrp="1"/>
          </p:cNvSpPr>
          <p:nvPr>
            <p:ph type="ftr" sz="quarter" idx="11"/>
          </p:nvPr>
        </p:nvSpPr>
        <p:spPr/>
        <p:txBody>
          <a:bodyPr/>
          <a:lstStyle>
            <a:lvl1pPr>
              <a:defRPr/>
            </a:lvl1pPr>
          </a:lstStyle>
          <a:p>
            <a:pPr>
              <a:defRPr/>
            </a:pPr>
            <a:endParaRPr lang="zh-CN" altLang="en-US"/>
          </a:p>
        </p:txBody>
      </p:sp>
      <p:sp>
        <p:nvSpPr>
          <p:cNvPr id="7" name="灯片编号占位符 22"/>
          <p:cNvSpPr>
            <a:spLocks noGrp="1"/>
          </p:cNvSpPr>
          <p:nvPr>
            <p:ph type="sldNum" sz="quarter" idx="12"/>
          </p:nvPr>
        </p:nvSpPr>
        <p:spPr/>
        <p:txBody>
          <a:bodyPr/>
          <a:lstStyle>
            <a:lvl1pPr>
              <a:defRPr/>
            </a:lvl1pPr>
          </a:lstStyle>
          <a:p>
            <a:pPr>
              <a:defRPr/>
            </a:pPr>
            <a:fld id="{A1D70FC3-B512-4147-AEBF-F5B19CF24925}"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914400"/>
          </a:xfrm>
        </p:spPr>
        <p:txBody>
          <a:bodyPr anchor="ct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457200" y="1285875"/>
            <a:ext cx="4040188"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4" name="文本占位符 3"/>
          <p:cNvSpPr>
            <a:spLocks noGrp="1"/>
          </p:cNvSpPr>
          <p:nvPr>
            <p:ph type="body" sz="half" idx="3"/>
          </p:nvPr>
        </p:nvSpPr>
        <p:spPr>
          <a:xfrm>
            <a:off x="4648200" y="1295400"/>
            <a:ext cx="4041775"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zh-CN" altLang="en-US"/>
              <a:t>单击此处编辑母版文本样式</a:t>
            </a:r>
          </a:p>
        </p:txBody>
      </p:sp>
      <p:sp>
        <p:nvSpPr>
          <p:cNvPr id="11" name="内容占位符 10"/>
          <p:cNvSpPr>
            <a:spLocks noGrp="1"/>
          </p:cNvSpPr>
          <p:nvPr>
            <p:ph sz="quarter" idx="2"/>
          </p:nvPr>
        </p:nvSpPr>
        <p:spPr>
          <a:xfrm>
            <a:off x="457200" y="2133600"/>
            <a:ext cx="4038600" cy="4038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3" name="内容占位符 12"/>
          <p:cNvSpPr>
            <a:spLocks noGrp="1"/>
          </p:cNvSpPr>
          <p:nvPr>
            <p:ph sz="quarter" idx="4"/>
          </p:nvPr>
        </p:nvSpPr>
        <p:spPr>
          <a:xfrm>
            <a:off x="4648200" y="2133600"/>
            <a:ext cx="4038600" cy="4038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日期占位符 13"/>
          <p:cNvSpPr>
            <a:spLocks noGrp="1"/>
          </p:cNvSpPr>
          <p:nvPr>
            <p:ph type="dt" sz="half" idx="10"/>
          </p:nvPr>
        </p:nvSpPr>
        <p:spPr/>
        <p:txBody>
          <a:bodyPr/>
          <a:lstStyle>
            <a:lvl1pPr>
              <a:defRPr/>
            </a:lvl1pPr>
          </a:lstStyle>
          <a:p>
            <a:pPr>
              <a:defRPr/>
            </a:pPr>
            <a:fld id="{3238A625-A5CE-4B0A-B260-F8E1A7BF0184}" type="datetime1">
              <a:rPr lang="zh-CN" altLang="en-US"/>
              <a:pPr>
                <a:defRPr/>
              </a:pPr>
              <a:t>2025/2/25</a:t>
            </a:fld>
            <a:endParaRPr lang="zh-CN" altLang="en-US" dirty="0"/>
          </a:p>
        </p:txBody>
      </p:sp>
      <p:sp>
        <p:nvSpPr>
          <p:cNvPr id="8" name="页脚占位符 2"/>
          <p:cNvSpPr>
            <a:spLocks noGrp="1"/>
          </p:cNvSpPr>
          <p:nvPr>
            <p:ph type="ftr" sz="quarter" idx="11"/>
          </p:nvPr>
        </p:nvSpPr>
        <p:spPr/>
        <p:txBody>
          <a:bodyPr/>
          <a:lstStyle>
            <a:lvl1pPr>
              <a:defRPr/>
            </a:lvl1pPr>
          </a:lstStyle>
          <a:p>
            <a:pPr>
              <a:defRPr/>
            </a:pPr>
            <a:endParaRPr lang="zh-CN" altLang="en-US"/>
          </a:p>
        </p:txBody>
      </p:sp>
      <p:sp>
        <p:nvSpPr>
          <p:cNvPr id="9" name="灯片编号占位符 22"/>
          <p:cNvSpPr>
            <a:spLocks noGrp="1"/>
          </p:cNvSpPr>
          <p:nvPr>
            <p:ph type="sldNum" sz="quarter" idx="12"/>
          </p:nvPr>
        </p:nvSpPr>
        <p:spPr/>
        <p:txBody>
          <a:bodyPr/>
          <a:lstStyle>
            <a:lvl1pPr>
              <a:defRPr/>
            </a:lvl1pPr>
          </a:lstStyle>
          <a:p>
            <a:pPr>
              <a:defRPr/>
            </a:pPr>
            <a:fld id="{70E2EA54-8B54-451C-899B-E9EE9685206D}"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等腰三角形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标题 1"/>
          <p:cNvSpPr>
            <a:spLocks noGrp="1"/>
          </p:cNvSpPr>
          <p:nvPr>
            <p:ph type="title"/>
          </p:nvPr>
        </p:nvSpPr>
        <p:spPr>
          <a:xfrm>
            <a:off x="457200" y="228600"/>
            <a:ext cx="8229600" cy="914400"/>
          </a:xfrm>
        </p:spPr>
        <p:txBody>
          <a:bodyPr/>
          <a:lstStyle/>
          <a:p>
            <a:r>
              <a:rPr lang="zh-CN" altLang="en-US"/>
              <a:t>单击此处编辑母版标题样式</a:t>
            </a:r>
            <a:endParaRPr lang="en-US"/>
          </a:p>
        </p:txBody>
      </p:sp>
      <p:sp>
        <p:nvSpPr>
          <p:cNvPr id="4" name="日期占位符 2"/>
          <p:cNvSpPr>
            <a:spLocks noGrp="1"/>
          </p:cNvSpPr>
          <p:nvPr>
            <p:ph type="dt" sz="half" idx="10"/>
          </p:nvPr>
        </p:nvSpPr>
        <p:spPr/>
        <p:txBody>
          <a:bodyPr/>
          <a:lstStyle>
            <a:lvl1pPr>
              <a:defRPr/>
            </a:lvl1pPr>
          </a:lstStyle>
          <a:p>
            <a:pPr>
              <a:defRPr/>
            </a:pPr>
            <a:fld id="{BFA03F1E-9BA3-4019-8515-FD27CF6213A5}" type="datetime1">
              <a:rPr lang="zh-CN" altLang="en-US"/>
              <a:pPr>
                <a:defRPr/>
              </a:pPr>
              <a:t>2025/2/25</a:t>
            </a:fld>
            <a:endParaRPr lang="zh-CN" altLang="en-US"/>
          </a:p>
        </p:txBody>
      </p:sp>
      <p:sp>
        <p:nvSpPr>
          <p:cNvPr id="5" name="页脚占位符 3"/>
          <p:cNvSpPr>
            <a:spLocks noGrp="1"/>
          </p:cNvSpPr>
          <p:nvPr>
            <p:ph type="ftr" sz="quarter" idx="11"/>
          </p:nvPr>
        </p:nvSpPr>
        <p:spPr/>
        <p:txBody>
          <a:bodyPr/>
          <a:lstStyle>
            <a:lvl1pPr>
              <a:defRPr/>
            </a:lvl1pPr>
          </a:lstStyle>
          <a:p>
            <a:pPr>
              <a:defRPr/>
            </a:pPr>
            <a:endParaRPr lang="zh-CN" altLang="en-US"/>
          </a:p>
        </p:txBody>
      </p:sp>
      <p:sp>
        <p:nvSpPr>
          <p:cNvPr id="6" name="灯片编号占位符 4"/>
          <p:cNvSpPr>
            <a:spLocks noGrp="1"/>
          </p:cNvSpPr>
          <p:nvPr>
            <p:ph type="sldNum" sz="quarter" idx="12"/>
          </p:nvPr>
        </p:nvSpPr>
        <p:spPr/>
        <p:txBody>
          <a:bodyPr/>
          <a:lstStyle>
            <a:lvl1pPr>
              <a:defRPr/>
            </a:lvl1pPr>
          </a:lstStyle>
          <a:p>
            <a:pPr>
              <a:defRPr/>
            </a:pPr>
            <a:fld id="{413E796C-C9C7-4556-BE62-F848C8F52EB2}"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直接连接符 1"/>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3" name="等腰三角形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 name="日期占位符 1"/>
          <p:cNvSpPr>
            <a:spLocks noGrp="1"/>
          </p:cNvSpPr>
          <p:nvPr>
            <p:ph type="dt" sz="half" idx="10"/>
          </p:nvPr>
        </p:nvSpPr>
        <p:spPr/>
        <p:txBody>
          <a:bodyPr/>
          <a:lstStyle>
            <a:lvl1pPr>
              <a:defRPr/>
            </a:lvl1pPr>
          </a:lstStyle>
          <a:p>
            <a:pPr>
              <a:defRPr/>
            </a:pPr>
            <a:fld id="{C376EA1B-EFBA-4320-8A7B-19ADF6C20C32}" type="datetime1">
              <a:rPr lang="zh-CN" altLang="en-US"/>
              <a:pPr>
                <a:defRPr/>
              </a:pPr>
              <a:t>2025/2/25</a:t>
            </a:fld>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3"/>
          <p:cNvSpPr>
            <a:spLocks noGrp="1"/>
          </p:cNvSpPr>
          <p:nvPr>
            <p:ph type="sldNum" sz="quarter" idx="12"/>
          </p:nvPr>
        </p:nvSpPr>
        <p:spPr/>
        <p:txBody>
          <a:bodyPr/>
          <a:lstStyle>
            <a:lvl1pPr>
              <a:defRPr/>
            </a:lvl1pPr>
          </a:lstStyle>
          <a:p>
            <a:pPr>
              <a:defRPr/>
            </a:pPr>
            <a:fld id="{E61266C7-A767-45A8-B155-97A0CA59D503}"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5" name="直接连接符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6" name="直接连接符 5"/>
          <p:cNvSpPr>
            <a:spLocks noChangeShapeType="1"/>
          </p:cNvSpPr>
          <p:nvPr/>
        </p:nvSpPr>
        <p:spPr bwMode="auto">
          <a:xfrm rot="5400000">
            <a:off x="3160712" y="3324226"/>
            <a:ext cx="6035675"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dirty="0">
              <a:latin typeface="+mn-lt"/>
              <a:ea typeface="+mn-ea"/>
            </a:endParaRPr>
          </a:p>
        </p:txBody>
      </p:sp>
      <p:sp>
        <p:nvSpPr>
          <p:cNvPr id="7" name="等腰三角形 6"/>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标题 1"/>
          <p:cNvSpPr>
            <a:spLocks noGrp="1"/>
          </p:cNvSpPr>
          <p:nvPr>
            <p:ph type="title"/>
          </p:nvPr>
        </p:nvSpPr>
        <p:spPr>
          <a:xfrm>
            <a:off x="6324600" y="304800"/>
            <a:ext cx="2514600" cy="838200"/>
          </a:xfrm>
        </p:spPr>
        <p:txBody>
          <a:bodyPr>
            <a:noAutofit/>
          </a:bodyPr>
          <a:lstStyle>
            <a:lvl1pPr algn="l">
              <a:buNone/>
              <a:defRPr sz="2000" b="1">
                <a:solidFill>
                  <a:schemeClr val="tx2"/>
                </a:solidFill>
                <a:latin typeface="+mn-lt"/>
                <a:ea typeface="+mn-ea"/>
                <a:cs typeface="+mn-cs"/>
              </a:defRPr>
            </a:lvl1pPr>
          </a:lstStyle>
          <a:p>
            <a:r>
              <a:rPr lang="zh-CN" altLang="en-US"/>
              <a:t>单击此处编辑母版标题样式</a:t>
            </a:r>
            <a:endParaRPr lang="en-US"/>
          </a:p>
        </p:txBody>
      </p:sp>
      <p:sp>
        <p:nvSpPr>
          <p:cNvPr id="3" name="文本占位符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zh-CN" altLang="en-US"/>
              <a:t>单击此处编辑母版文本样式</a:t>
            </a:r>
          </a:p>
        </p:txBody>
      </p:sp>
      <p:sp>
        <p:nvSpPr>
          <p:cNvPr id="12" name="内容占位符 11"/>
          <p:cNvSpPr>
            <a:spLocks noGrp="1"/>
          </p:cNvSpPr>
          <p:nvPr>
            <p:ph sz="quarter" idx="1"/>
          </p:nvPr>
        </p:nvSpPr>
        <p:spPr>
          <a:xfrm>
            <a:off x="304800" y="304800"/>
            <a:ext cx="5715000" cy="5715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8" name="日期占位符 4"/>
          <p:cNvSpPr>
            <a:spLocks noGrp="1"/>
          </p:cNvSpPr>
          <p:nvPr>
            <p:ph type="dt" sz="half" idx="10"/>
          </p:nvPr>
        </p:nvSpPr>
        <p:spPr/>
        <p:txBody>
          <a:bodyPr/>
          <a:lstStyle>
            <a:lvl1pPr>
              <a:defRPr/>
            </a:lvl1pPr>
          </a:lstStyle>
          <a:p>
            <a:pPr>
              <a:defRPr/>
            </a:pPr>
            <a:fld id="{1CB57D31-C779-4736-B52A-EBE2B5E95C4E}" type="datetime1">
              <a:rPr lang="zh-CN" altLang="en-US"/>
              <a:pPr>
                <a:defRPr/>
              </a:pPr>
              <a:t>2025/2/25</a:t>
            </a:fld>
            <a:endParaRPr lang="zh-CN" altLang="en-US"/>
          </a:p>
        </p:txBody>
      </p:sp>
      <p:sp>
        <p:nvSpPr>
          <p:cNvPr id="9" name="页脚占位符 5"/>
          <p:cNvSpPr>
            <a:spLocks noGrp="1"/>
          </p:cNvSpPr>
          <p:nvPr>
            <p:ph type="ftr" sz="quarter" idx="11"/>
          </p:nvPr>
        </p:nvSpPr>
        <p:spPr/>
        <p:txBody>
          <a:bodyPr/>
          <a:lstStyle>
            <a:lvl1pPr>
              <a:defRPr/>
            </a:lvl1pPr>
          </a:lstStyle>
          <a:p>
            <a:pPr>
              <a:defRPr/>
            </a:pPr>
            <a:endParaRPr lang="zh-CN" altLang="en-US"/>
          </a:p>
        </p:txBody>
      </p:sp>
      <p:sp>
        <p:nvSpPr>
          <p:cNvPr id="10" name="灯片编号占位符 6"/>
          <p:cNvSpPr>
            <a:spLocks noGrp="1"/>
          </p:cNvSpPr>
          <p:nvPr>
            <p:ph type="sldNum" sz="quarter" idx="12"/>
          </p:nvPr>
        </p:nvSpPr>
        <p:spPr/>
        <p:txBody>
          <a:bodyPr/>
          <a:lstStyle>
            <a:lvl1pPr>
              <a:defRPr/>
            </a:lvl1pPr>
          </a:lstStyle>
          <a:p>
            <a:pPr>
              <a:defRPr/>
            </a:pPr>
            <a:fld id="{4B1DF117-857D-4139-85B7-DE232AECEFBF}"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1">
        <a:schemeClr val="bg2"/>
      </p:bgRef>
    </p:bg>
    <p:spTree>
      <p:nvGrpSpPr>
        <p:cNvPr id="1" name=""/>
        <p:cNvGrpSpPr/>
        <p:nvPr/>
      </p:nvGrpSpPr>
      <p:grpSpPr>
        <a:xfrm>
          <a:off x="0" y="0"/>
          <a:ext cx="0" cy="0"/>
          <a:chOff x="0" y="0"/>
          <a:chExt cx="0" cy="0"/>
        </a:xfrm>
      </p:grpSpPr>
      <p:sp>
        <p:nvSpPr>
          <p:cNvPr id="5" name="直接连接符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6" name="等腰三角形 5"/>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矩形 6"/>
          <p:cNvSpPr/>
          <p:nvPr/>
        </p:nvSpPr>
        <p:spPr>
          <a:xfrm>
            <a:off x="457200" y="500063"/>
            <a:ext cx="182563"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标题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lang="zh-CN" altLang="en-US"/>
              <a:t>单击此处编辑母版标题样式</a:t>
            </a:r>
            <a:endParaRPr lang="en-US"/>
          </a:p>
        </p:txBody>
      </p:sp>
      <p:sp>
        <p:nvSpPr>
          <p:cNvPr id="3" name="图片占位符 2"/>
          <p:cNvSpPr>
            <a:spLocks noGrp="1"/>
          </p:cNvSpPr>
          <p:nvPr>
            <p:ph type="pic" idx="1"/>
          </p:nvPr>
        </p:nvSpPr>
        <p:spPr>
          <a:xfrm>
            <a:off x="457200" y="1905000"/>
            <a:ext cx="8229600" cy="4270248"/>
          </a:xfrm>
          <a:solidFill>
            <a:schemeClr val="tx1">
              <a:shade val="50000"/>
            </a:schemeClr>
          </a:solidFill>
          <a:ln>
            <a:noFill/>
          </a:ln>
          <a:effectLst/>
        </p:spPr>
        <p:txBody>
          <a:bodyPr>
            <a:normAutofit/>
          </a:bodyPr>
          <a:lstStyle>
            <a:lvl1pPr marL="0" indent="0">
              <a:spcBef>
                <a:spcPts val="600"/>
              </a:spcBef>
              <a:buNone/>
              <a:defRPr sz="3200"/>
            </a:lvl1pPr>
          </a:lstStyle>
          <a:p>
            <a:pPr lvl="0"/>
            <a:r>
              <a:rPr lang="zh-CN" altLang="en-US" noProof="0"/>
              <a:t>单击图标添加图片</a:t>
            </a:r>
            <a:endParaRPr lang="en-US" noProof="0" dirty="0"/>
          </a:p>
        </p:txBody>
      </p:sp>
      <p:sp>
        <p:nvSpPr>
          <p:cNvPr id="4" name="文本占位符 3"/>
          <p:cNvSpPr>
            <a:spLocks noGrp="1"/>
          </p:cNvSpPr>
          <p:nvPr>
            <p:ph type="body" sz="half" idx="2"/>
          </p:nvPr>
        </p:nvSpPr>
        <p:spPr>
          <a:xfrm>
            <a:off x="457200" y="1219200"/>
            <a:ext cx="82296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zh-CN" altLang="en-US"/>
              <a:t>单击此处编辑母版文本样式</a:t>
            </a:r>
          </a:p>
        </p:txBody>
      </p:sp>
      <p:sp>
        <p:nvSpPr>
          <p:cNvPr id="8" name="日期占位符 4"/>
          <p:cNvSpPr>
            <a:spLocks noGrp="1"/>
          </p:cNvSpPr>
          <p:nvPr>
            <p:ph type="dt" sz="half" idx="10"/>
          </p:nvPr>
        </p:nvSpPr>
        <p:spPr/>
        <p:txBody>
          <a:bodyPr/>
          <a:lstStyle>
            <a:lvl1pPr>
              <a:defRPr/>
            </a:lvl1pPr>
          </a:lstStyle>
          <a:p>
            <a:pPr>
              <a:defRPr/>
            </a:pPr>
            <a:fld id="{8AD793D3-557E-4C6B-945C-B1E34A7CF1E3}" type="datetime1">
              <a:rPr lang="zh-CN" altLang="en-US"/>
              <a:pPr>
                <a:defRPr/>
              </a:pPr>
              <a:t>2025/2/25</a:t>
            </a:fld>
            <a:endParaRPr lang="zh-CN" altLang="en-US"/>
          </a:p>
        </p:txBody>
      </p:sp>
      <p:sp>
        <p:nvSpPr>
          <p:cNvPr id="9" name="页脚占位符 5"/>
          <p:cNvSpPr>
            <a:spLocks noGrp="1"/>
          </p:cNvSpPr>
          <p:nvPr>
            <p:ph type="ftr" sz="quarter" idx="11"/>
          </p:nvPr>
        </p:nvSpPr>
        <p:spPr/>
        <p:txBody>
          <a:bodyPr/>
          <a:lstStyle>
            <a:lvl1pPr>
              <a:defRPr/>
            </a:lvl1pPr>
          </a:lstStyle>
          <a:p>
            <a:pPr>
              <a:defRPr/>
            </a:pPr>
            <a:endParaRPr lang="zh-CN" altLang="en-US"/>
          </a:p>
        </p:txBody>
      </p:sp>
      <p:sp>
        <p:nvSpPr>
          <p:cNvPr id="10" name="灯片编号占位符 6"/>
          <p:cNvSpPr>
            <a:spLocks noGrp="1"/>
          </p:cNvSpPr>
          <p:nvPr>
            <p:ph type="sldNum" sz="quarter" idx="12"/>
          </p:nvPr>
        </p:nvSpPr>
        <p:spPr/>
        <p:txBody>
          <a:bodyPr/>
          <a:lstStyle>
            <a:lvl1pPr>
              <a:defRPr/>
            </a:lvl1pPr>
          </a:lstStyle>
          <a:p>
            <a:pPr>
              <a:defRPr/>
            </a:pPr>
            <a:fld id="{CC3B4F8F-F7FC-4CB4-9E3A-D515CB334C35}" type="slidenum">
              <a:rPr lang="zh-CN" altLang="en-US"/>
              <a:pPr>
                <a:defRPr/>
              </a:pPr>
              <a:t>‹#›</a:t>
            </a:fld>
            <a:endParaRPr lang="zh-CN" alt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标题占位符 21"/>
          <p:cNvSpPr>
            <a:spLocks noGrp="1"/>
          </p:cNvSpPr>
          <p:nvPr>
            <p:ph type="title"/>
          </p:nvPr>
        </p:nvSpPr>
        <p:spPr bwMode="auto">
          <a:xfrm>
            <a:off x="457200" y="152400"/>
            <a:ext cx="8229600" cy="990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zh-CN" altLang="en-US"/>
              <a:t>单击此处编辑母版标题样式</a:t>
            </a:r>
            <a:endParaRPr lang="en-US"/>
          </a:p>
        </p:txBody>
      </p:sp>
      <p:sp>
        <p:nvSpPr>
          <p:cNvPr id="2051" name="文本占位符 12"/>
          <p:cNvSpPr>
            <a:spLocks noGrp="1"/>
          </p:cNvSpPr>
          <p:nvPr>
            <p:ph type="body" idx="1"/>
          </p:nvPr>
        </p:nvSpPr>
        <p:spPr bwMode="auto">
          <a:xfrm>
            <a:off x="457200" y="1219200"/>
            <a:ext cx="8229600" cy="4910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14" name="日期占位符 13"/>
          <p:cNvSpPr>
            <a:spLocks noGrp="1"/>
          </p:cNvSpPr>
          <p:nvPr>
            <p:ph type="dt" sz="half" idx="2"/>
          </p:nvPr>
        </p:nvSpPr>
        <p:spPr>
          <a:xfrm>
            <a:off x="6400800" y="6356350"/>
            <a:ext cx="2289175" cy="365125"/>
          </a:xfrm>
          <a:prstGeom prst="rect">
            <a:avLst/>
          </a:prstGeom>
        </p:spPr>
        <p:txBody>
          <a:bodyPr vert="horz"/>
          <a:lstStyle>
            <a:lvl1pPr algn="l" eaLnBrk="1" fontAlgn="auto" latinLnBrk="0" hangingPunct="1">
              <a:spcBef>
                <a:spcPts val="0"/>
              </a:spcBef>
              <a:spcAft>
                <a:spcPts val="0"/>
              </a:spcAft>
              <a:defRPr kumimoji="0" sz="1400">
                <a:solidFill>
                  <a:schemeClr val="tx2"/>
                </a:solidFill>
                <a:latin typeface="+mn-lt"/>
                <a:ea typeface="+mn-ea"/>
              </a:defRPr>
            </a:lvl1pPr>
          </a:lstStyle>
          <a:p>
            <a:pPr>
              <a:defRPr/>
            </a:pPr>
            <a:fld id="{040EF442-EA6A-4082-BACA-34079FDED4D4}" type="datetime1">
              <a:rPr lang="zh-CN" altLang="en-US"/>
              <a:pPr>
                <a:defRPr/>
              </a:pPr>
              <a:t>2025/2/25</a:t>
            </a:fld>
            <a:endParaRPr lang="zh-CN" altLang="en-US" dirty="0"/>
          </a:p>
        </p:txBody>
      </p:sp>
      <p:sp>
        <p:nvSpPr>
          <p:cNvPr id="3" name="页脚占位符 2"/>
          <p:cNvSpPr>
            <a:spLocks noGrp="1"/>
          </p:cNvSpPr>
          <p:nvPr>
            <p:ph type="ftr" sz="quarter" idx="3"/>
          </p:nvPr>
        </p:nvSpPr>
        <p:spPr>
          <a:xfrm>
            <a:off x="2898775" y="6356350"/>
            <a:ext cx="3505200" cy="365125"/>
          </a:xfrm>
          <a:prstGeom prst="rect">
            <a:avLst/>
          </a:prstGeom>
        </p:spPr>
        <p:txBody>
          <a:bodyPr vert="horz"/>
          <a:lstStyle>
            <a:lvl1pPr algn="r" eaLnBrk="1" fontAlgn="auto" latinLnBrk="0" hangingPunct="1">
              <a:spcBef>
                <a:spcPts val="0"/>
              </a:spcBef>
              <a:spcAft>
                <a:spcPts val="0"/>
              </a:spcAft>
              <a:defRPr kumimoji="0" sz="1400">
                <a:solidFill>
                  <a:schemeClr val="tx2"/>
                </a:solidFill>
                <a:latin typeface="+mn-lt"/>
                <a:ea typeface="+mn-ea"/>
              </a:defRPr>
            </a:lvl1pPr>
          </a:lstStyle>
          <a:p>
            <a:pPr>
              <a:defRPr/>
            </a:pPr>
            <a:endParaRPr lang="zh-CN" altLang="en-US"/>
          </a:p>
        </p:txBody>
      </p:sp>
      <p:sp>
        <p:nvSpPr>
          <p:cNvPr id="23" name="灯片编号占位符 22"/>
          <p:cNvSpPr>
            <a:spLocks noGrp="1"/>
          </p:cNvSpPr>
          <p:nvPr>
            <p:ph type="sldNum" sz="quarter" idx="4"/>
          </p:nvPr>
        </p:nvSpPr>
        <p:spPr>
          <a:xfrm>
            <a:off x="612775" y="6356350"/>
            <a:ext cx="1981200" cy="365125"/>
          </a:xfrm>
          <a:prstGeom prst="rect">
            <a:avLst/>
          </a:prstGeom>
        </p:spPr>
        <p:txBody>
          <a:bodyPr vert="horz"/>
          <a:lstStyle>
            <a:lvl1pPr algn="l" eaLnBrk="1" fontAlgn="auto" latinLnBrk="0" hangingPunct="1">
              <a:spcBef>
                <a:spcPts val="0"/>
              </a:spcBef>
              <a:spcAft>
                <a:spcPts val="0"/>
              </a:spcAft>
              <a:defRPr kumimoji="0" sz="1400">
                <a:solidFill>
                  <a:schemeClr val="tx2"/>
                </a:solidFill>
                <a:latin typeface="+mn-lt"/>
                <a:ea typeface="+mn-ea"/>
              </a:defRPr>
            </a:lvl1pPr>
          </a:lstStyle>
          <a:p>
            <a:pPr>
              <a:defRPr/>
            </a:pPr>
            <a:fld id="{5F8762D5-A733-4E03-AD9C-76D5B4759891}" type="slidenum">
              <a:rPr lang="zh-CN" altLang="en-US"/>
              <a:pPr>
                <a:defRPr/>
              </a:pPr>
              <a:t>‹#›</a:t>
            </a:fld>
            <a:endParaRPr lang="zh-CN" altLang="en-US"/>
          </a:p>
        </p:txBody>
      </p:sp>
      <p:sp>
        <p:nvSpPr>
          <p:cNvPr id="28" name="直接连接符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29" name="直接连接符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a:lstStyle/>
          <a:p>
            <a:pPr fontAlgn="auto">
              <a:spcBef>
                <a:spcPts val="0"/>
              </a:spcBef>
              <a:spcAft>
                <a:spcPts val="0"/>
              </a:spcAft>
              <a:defRPr/>
            </a:pPr>
            <a:endParaRPr lang="en-US">
              <a:latin typeface="+mn-lt"/>
              <a:ea typeface="+mn-ea"/>
            </a:endParaRPr>
          </a:p>
        </p:txBody>
      </p:sp>
      <p:sp>
        <p:nvSpPr>
          <p:cNvPr id="10" name="等腰三角形 9"/>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701" r:id="rId1"/>
    <p:sldLayoutId id="2147483697" r:id="rId2"/>
    <p:sldLayoutId id="2147483702" r:id="rId3"/>
    <p:sldLayoutId id="2147483698" r:id="rId4"/>
    <p:sldLayoutId id="2147483699" r:id="rId5"/>
    <p:sldLayoutId id="2147483703" r:id="rId6"/>
    <p:sldLayoutId id="2147483704" r:id="rId7"/>
    <p:sldLayoutId id="2147483705" r:id="rId8"/>
    <p:sldLayoutId id="2147483706" r:id="rId9"/>
    <p:sldLayoutId id="2147483700" r:id="rId10"/>
    <p:sldLayoutId id="2147483707" r:id="rId11"/>
  </p:sldLayoutIdLst>
  <p:hf hdr="0" ftr="0" dt="0"/>
  <p:txStyles>
    <p:title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Arial" charset="0"/>
          <a:ea typeface="黑体" pitchFamily="49" charset="-122"/>
        </a:defRPr>
      </a:lvl2pPr>
      <a:lvl3pPr algn="l" rtl="0" eaLnBrk="0" fontAlgn="base" hangingPunct="0">
        <a:spcBef>
          <a:spcPct val="0"/>
        </a:spcBef>
        <a:spcAft>
          <a:spcPct val="0"/>
        </a:spcAft>
        <a:defRPr sz="3200">
          <a:solidFill>
            <a:schemeClr val="tx2"/>
          </a:solidFill>
          <a:latin typeface="Arial" charset="0"/>
          <a:ea typeface="黑体" pitchFamily="49" charset="-122"/>
        </a:defRPr>
      </a:lvl3pPr>
      <a:lvl4pPr algn="l" rtl="0" eaLnBrk="0" fontAlgn="base" hangingPunct="0">
        <a:spcBef>
          <a:spcPct val="0"/>
        </a:spcBef>
        <a:spcAft>
          <a:spcPct val="0"/>
        </a:spcAft>
        <a:defRPr sz="3200">
          <a:solidFill>
            <a:schemeClr val="tx2"/>
          </a:solidFill>
          <a:latin typeface="Arial" charset="0"/>
          <a:ea typeface="黑体" pitchFamily="49" charset="-122"/>
        </a:defRPr>
      </a:lvl4pPr>
      <a:lvl5pPr algn="l" rtl="0" eaLnBrk="0" fontAlgn="base" hangingPunct="0">
        <a:spcBef>
          <a:spcPct val="0"/>
        </a:spcBef>
        <a:spcAft>
          <a:spcPct val="0"/>
        </a:spcAft>
        <a:defRPr sz="3200">
          <a:solidFill>
            <a:schemeClr val="tx2"/>
          </a:solidFill>
          <a:latin typeface="Arial" charset="0"/>
          <a:ea typeface="黑体" pitchFamily="49" charset="-122"/>
        </a:defRPr>
      </a:lvl5pPr>
      <a:lvl6pPr marL="457200" algn="l" rtl="0" fontAlgn="base">
        <a:spcBef>
          <a:spcPct val="0"/>
        </a:spcBef>
        <a:spcAft>
          <a:spcPct val="0"/>
        </a:spcAft>
        <a:defRPr sz="3200">
          <a:solidFill>
            <a:schemeClr val="tx2"/>
          </a:solidFill>
          <a:latin typeface="Arial" charset="0"/>
          <a:ea typeface="黑体" pitchFamily="49" charset="-122"/>
        </a:defRPr>
      </a:lvl6pPr>
      <a:lvl7pPr marL="914400" algn="l" rtl="0" fontAlgn="base">
        <a:spcBef>
          <a:spcPct val="0"/>
        </a:spcBef>
        <a:spcAft>
          <a:spcPct val="0"/>
        </a:spcAft>
        <a:defRPr sz="3200">
          <a:solidFill>
            <a:schemeClr val="tx2"/>
          </a:solidFill>
          <a:latin typeface="Arial" charset="0"/>
          <a:ea typeface="黑体" pitchFamily="49" charset="-122"/>
        </a:defRPr>
      </a:lvl7pPr>
      <a:lvl8pPr marL="1371600" algn="l" rtl="0" fontAlgn="base">
        <a:spcBef>
          <a:spcPct val="0"/>
        </a:spcBef>
        <a:spcAft>
          <a:spcPct val="0"/>
        </a:spcAft>
        <a:defRPr sz="3200">
          <a:solidFill>
            <a:schemeClr val="tx2"/>
          </a:solidFill>
          <a:latin typeface="Arial" charset="0"/>
          <a:ea typeface="黑体" pitchFamily="49" charset="-122"/>
        </a:defRPr>
      </a:lvl8pPr>
      <a:lvl9pPr marL="1828800" algn="l" rtl="0" fontAlgn="base">
        <a:spcBef>
          <a:spcPct val="0"/>
        </a:spcBef>
        <a:spcAft>
          <a:spcPct val="0"/>
        </a:spcAft>
        <a:defRPr sz="3200">
          <a:solidFill>
            <a:schemeClr val="tx2"/>
          </a:solidFill>
          <a:latin typeface="Arial" charset="0"/>
          <a:ea typeface="黑体" pitchFamily="49" charset="-122"/>
        </a:defRPr>
      </a:lvl9pPr>
    </p:titleStyle>
    <p:bodyStyle>
      <a:lvl1pPr marL="273050" indent="-273050" algn="l" rtl="0" eaLnBrk="0" fontAlgn="base" hangingPunct="0">
        <a:spcBef>
          <a:spcPts val="600"/>
        </a:spcBef>
        <a:spcAft>
          <a:spcPct val="0"/>
        </a:spcAft>
        <a:buClr>
          <a:schemeClr val="accent1"/>
        </a:buClr>
        <a:buSzPct val="76000"/>
        <a:buFont typeface="Wingdings" pitchFamily="2" charset="2"/>
        <a:buChar char="n"/>
        <a:defRPr sz="2600" kern="1200">
          <a:solidFill>
            <a:schemeClr val="tx1"/>
          </a:solidFill>
          <a:latin typeface="+mn-lt"/>
          <a:ea typeface="+mn-ea"/>
          <a:cs typeface="+mn-cs"/>
        </a:defRPr>
      </a:lvl1pPr>
      <a:lvl2pPr marL="547688" indent="-273050" algn="l" rtl="0" eaLnBrk="0" fontAlgn="base" hangingPunct="0">
        <a:spcBef>
          <a:spcPts val="500"/>
        </a:spcBef>
        <a:spcAft>
          <a:spcPct val="0"/>
        </a:spcAft>
        <a:buClr>
          <a:schemeClr val="accent2"/>
        </a:buClr>
        <a:buSzPct val="76000"/>
        <a:buFont typeface="Wingdings 3" panose="05040102010807070707" pitchFamily="18" charset="2"/>
        <a:buChar char="}"/>
        <a:defRPr sz="2300" kern="1200">
          <a:solidFill>
            <a:schemeClr val="tx1"/>
          </a:solidFill>
          <a:latin typeface="+mn-lt"/>
          <a:ea typeface="+mn-ea"/>
          <a:cs typeface="+mn-cs"/>
        </a:defRPr>
      </a:lvl2pPr>
      <a:lvl3pPr marL="822325" indent="-228600" algn="l" rtl="0" eaLnBrk="0" fontAlgn="base" hangingPunct="0">
        <a:spcBef>
          <a:spcPts val="500"/>
        </a:spcBef>
        <a:spcAft>
          <a:spcPct val="0"/>
        </a:spcAft>
        <a:buClr>
          <a:srgbClr val="BCBCBC"/>
        </a:buClr>
        <a:buSzPct val="76000"/>
        <a:buFont typeface="Arial" panose="020B0604020202020204" pitchFamily="34" charset="0"/>
        <a:buChar char="•"/>
        <a:defRPr sz="2000" kern="1200">
          <a:solidFill>
            <a:schemeClr val="tx1"/>
          </a:solidFill>
          <a:latin typeface="+mn-lt"/>
          <a:ea typeface="+mn-ea"/>
          <a:cs typeface="+mn-cs"/>
        </a:defRPr>
      </a:lvl3pPr>
      <a:lvl4pPr marL="1096963" indent="-228600" algn="l" rtl="0" eaLnBrk="0" fontAlgn="base" hangingPunct="0">
        <a:spcBef>
          <a:spcPts val="400"/>
        </a:spcBef>
        <a:spcAft>
          <a:spcPct val="0"/>
        </a:spcAft>
        <a:buClr>
          <a:srgbClr val="8BA2B4"/>
        </a:buClr>
        <a:buSzPct val="70000"/>
        <a:buFont typeface="Wingdings" pitchFamily="2" charset="2"/>
        <a:buChar char="ü"/>
        <a:defRPr kern="1200">
          <a:solidFill>
            <a:schemeClr val="tx1"/>
          </a:solidFill>
          <a:latin typeface="+mn-lt"/>
          <a:ea typeface="+mn-ea"/>
          <a:cs typeface="+mn-cs"/>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oleObject" Target="../embeddings/oleObject3.bin"/><Relationship Id="rId4" Type="http://schemas.openxmlformats.org/officeDocument/2006/relationships/image" Target="../media/image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emf"/></Relationships>
</file>

<file path=ppt/slides/_rels/slide1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10.bin"/><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oleObject" Target="../embeddings/oleObject11.bin"/></Relationships>
</file>

<file path=ppt/slides/_rels/slide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oleObject" Target="../embeddings/oleObject16.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19.bin"/><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ctrTitle"/>
          </p:nvPr>
        </p:nvSpPr>
        <p:spPr/>
        <p:txBody>
          <a:bodyPr/>
          <a:lstStyle/>
          <a:p>
            <a:r>
              <a:rPr lang="zh-CN" altLang="en-US"/>
              <a:t>第一章 并行计算与并行计算机结构模型</a:t>
            </a:r>
            <a:endParaRPr lang="zh-CN" altLang="en-US" dirty="0"/>
          </a:p>
        </p:txBody>
      </p:sp>
      <p:sp>
        <p:nvSpPr>
          <p:cNvPr id="3" name="副标题 2"/>
          <p:cNvSpPr>
            <a:spLocks noGrp="1"/>
          </p:cNvSpPr>
          <p:nvPr>
            <p:ph type="subTitle" idx="1"/>
          </p:nvPr>
        </p:nvSpPr>
        <p:spPr/>
        <p:txBody>
          <a:bodyPr/>
          <a:lstStyle/>
          <a:p>
            <a:r>
              <a:rPr lang="zh-CN" altLang="en-US" dirty="0"/>
              <a:t>计算机与软件学院 陆克中</a:t>
            </a:r>
            <a:endParaRPr lang="en-US" altLang="zh-CN" dirty="0"/>
          </a:p>
        </p:txBody>
      </p:sp>
      <p:sp>
        <p:nvSpPr>
          <p:cNvPr id="9220" name="灯片编号占位符 3"/>
          <p:cNvSpPr>
            <a:spLocks noGrp="1"/>
          </p:cNvSpPr>
          <p:nvPr>
            <p:ph type="sldNum" sz="quarter" idx="12"/>
          </p:nvPr>
        </p:nvSpPr>
        <p:spPr/>
        <p:txBody>
          <a:bodyPr/>
          <a:lstStyle/>
          <a:p>
            <a:fld id="{3321B4DA-0706-41A1-834D-3EE5273DF4AE}" type="slidenum">
              <a:rPr lang="zh-CN" altLang="en-US" smtClean="0"/>
              <a:pPr/>
              <a:t>1</a:t>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1.3.2 </a:t>
            </a:r>
            <a:r>
              <a:rPr lang="zh-CN" altLang="en-US" dirty="0"/>
              <a:t>多核处理器的结构设计</a:t>
            </a:r>
          </a:p>
        </p:txBody>
      </p:sp>
      <p:sp>
        <p:nvSpPr>
          <p:cNvPr id="3" name="内容占位符 2"/>
          <p:cNvSpPr>
            <a:spLocks noGrp="1"/>
          </p:cNvSpPr>
          <p:nvPr>
            <p:ph sz="quarter" idx="1"/>
          </p:nvPr>
        </p:nvSpPr>
        <p:spPr>
          <a:xfrm>
            <a:off x="457200" y="1219200"/>
            <a:ext cx="4834880" cy="4937760"/>
          </a:xfrm>
        </p:spPr>
        <p:txBody>
          <a:bodyPr/>
          <a:lstStyle/>
          <a:p>
            <a:r>
              <a:rPr lang="zh-CN" altLang="en-US" dirty="0"/>
              <a:t>多核处理器</a:t>
            </a:r>
            <a:endParaRPr lang="en-US" altLang="zh-CN" dirty="0"/>
          </a:p>
          <a:p>
            <a:pPr lvl="1"/>
            <a:r>
              <a:rPr lang="zh-CN" altLang="en-US" dirty="0"/>
              <a:t>最初称单芯片多处理器</a:t>
            </a:r>
            <a:endParaRPr lang="en-US" altLang="zh-CN" dirty="0"/>
          </a:p>
          <a:p>
            <a:pPr lvl="1"/>
            <a:r>
              <a:rPr lang="zh-CN" altLang="en-US" dirty="0"/>
              <a:t>与传统的对称多处理器系统具有很多相似之处</a:t>
            </a:r>
            <a:endParaRPr lang="en-US" altLang="zh-CN" dirty="0"/>
          </a:p>
          <a:p>
            <a:pPr lvl="1"/>
            <a:r>
              <a:rPr lang="zh-CN" altLang="en-US" dirty="0"/>
              <a:t>将所有多核处理器封装在单个基片内</a:t>
            </a:r>
            <a:endParaRPr lang="en-US" altLang="zh-CN" dirty="0"/>
          </a:p>
          <a:p>
            <a:r>
              <a:rPr lang="zh-CN" altLang="en-US" dirty="0"/>
              <a:t>多核处理器的技术特点</a:t>
            </a:r>
            <a:endParaRPr lang="en-US" altLang="zh-CN" dirty="0"/>
          </a:p>
          <a:p>
            <a:pPr lvl="1"/>
            <a:r>
              <a:rPr lang="zh-CN" altLang="zh-CN" dirty="0"/>
              <a:t>便于优化设计</a:t>
            </a:r>
            <a:endParaRPr lang="en-US" altLang="zh-CN" dirty="0"/>
          </a:p>
          <a:p>
            <a:pPr lvl="1"/>
            <a:r>
              <a:rPr lang="zh-CN" altLang="zh-CN" dirty="0"/>
              <a:t>降低功耗</a:t>
            </a:r>
            <a:endParaRPr lang="en-US" altLang="zh-CN" dirty="0"/>
          </a:p>
          <a:p>
            <a:pPr lvl="1"/>
            <a:r>
              <a:rPr lang="zh-CN" altLang="zh-CN" dirty="0"/>
              <a:t>较容易地实现设计要求的主频</a:t>
            </a:r>
            <a:endParaRPr lang="en-US" altLang="zh-CN" dirty="0"/>
          </a:p>
          <a:p>
            <a:pPr lvl="1"/>
            <a:r>
              <a:rPr lang="zh-CN" altLang="zh-CN" dirty="0"/>
              <a:t>线程级的应用软件</a:t>
            </a:r>
            <a:r>
              <a:rPr lang="zh-CN" altLang="en-US" dirty="0"/>
              <a:t>易于</a:t>
            </a:r>
            <a:r>
              <a:rPr lang="zh-CN" altLang="zh-CN" dirty="0"/>
              <a:t>移植到多核环境中</a:t>
            </a:r>
            <a:endParaRPr lang="zh-CN" altLang="en-US" dirty="0"/>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10</a:t>
            </a:fld>
            <a:endParaRPr lang="zh-CN" altLang="en-US"/>
          </a:p>
        </p:txBody>
      </p:sp>
      <p:pic>
        <p:nvPicPr>
          <p:cNvPr id="6" name="图片 5">
            <a:extLst>
              <a:ext uri="{FF2B5EF4-FFF2-40B4-BE49-F238E27FC236}">
                <a16:creationId xmlns:a16="http://schemas.microsoft.com/office/drawing/2014/main" id="{131237B0-3102-8DB0-FB89-75F2B80B1E3E}"/>
              </a:ext>
            </a:extLst>
          </p:cNvPr>
          <p:cNvPicPr>
            <a:picLocks noChangeAspect="1"/>
          </p:cNvPicPr>
          <p:nvPr/>
        </p:nvPicPr>
        <p:blipFill>
          <a:blip r:embed="rId2"/>
          <a:stretch>
            <a:fillRect/>
          </a:stretch>
        </p:blipFill>
        <p:spPr>
          <a:xfrm>
            <a:off x="5364088" y="1700808"/>
            <a:ext cx="3600400" cy="2034524"/>
          </a:xfrm>
          <a:prstGeom prst="rect">
            <a:avLst/>
          </a:prstGeom>
        </p:spPr>
      </p:pic>
      <p:sp>
        <p:nvSpPr>
          <p:cNvPr id="8" name="文本框 7">
            <a:extLst>
              <a:ext uri="{FF2B5EF4-FFF2-40B4-BE49-F238E27FC236}">
                <a16:creationId xmlns:a16="http://schemas.microsoft.com/office/drawing/2014/main" id="{B579822B-D48A-CBAE-5A1B-8DF2530CEB33}"/>
              </a:ext>
            </a:extLst>
          </p:cNvPr>
          <p:cNvSpPr txBox="1"/>
          <p:nvPr/>
        </p:nvSpPr>
        <p:spPr>
          <a:xfrm>
            <a:off x="5364088" y="3789040"/>
            <a:ext cx="3600400" cy="830997"/>
          </a:xfrm>
          <a:prstGeom prst="rect">
            <a:avLst/>
          </a:prstGeom>
          <a:noFill/>
        </p:spPr>
        <p:txBody>
          <a:bodyPr wrap="square">
            <a:spAutoFit/>
          </a:bodyPr>
          <a:lstStyle/>
          <a:p>
            <a:r>
              <a:rPr lang="en-US" altLang="zh-CN" sz="1600" dirty="0">
                <a:latin typeface="+mn-lt"/>
              </a:rPr>
              <a:t>Intel® Core™ i9 processor 14900K</a:t>
            </a:r>
          </a:p>
          <a:p>
            <a:r>
              <a:rPr lang="en-US" altLang="zh-CN" sz="1600" dirty="0">
                <a:latin typeface="+mn-lt"/>
              </a:rPr>
              <a:t>36M Cache</a:t>
            </a:r>
            <a:r>
              <a:rPr lang="zh-CN" altLang="en-US" sz="1600" dirty="0">
                <a:latin typeface="+mn-lt"/>
              </a:rPr>
              <a:t>，</a:t>
            </a:r>
            <a:r>
              <a:rPr lang="en-US" altLang="zh-CN" sz="1600" dirty="0">
                <a:latin typeface="+mn-lt"/>
              </a:rPr>
              <a:t>up to 6.00 GHz</a:t>
            </a:r>
            <a:r>
              <a:rPr lang="zh-CN" altLang="en-US" sz="1600" dirty="0">
                <a:latin typeface="+mn-lt"/>
              </a:rPr>
              <a:t>， </a:t>
            </a:r>
            <a:r>
              <a:rPr lang="en-US" altLang="zh-CN" sz="1600" dirty="0">
                <a:latin typeface="+mn-lt"/>
              </a:rPr>
              <a:t>24</a:t>
            </a:r>
            <a:r>
              <a:rPr lang="zh-CN" altLang="en-US" sz="1600" dirty="0">
                <a:latin typeface="+mn-lt"/>
              </a:rPr>
              <a:t>核，</a:t>
            </a:r>
            <a:r>
              <a:rPr lang="en-US" altLang="zh-CN" sz="1600" dirty="0">
                <a:latin typeface="+mn-lt"/>
              </a:rPr>
              <a:t>7nm</a:t>
            </a:r>
            <a:r>
              <a:rPr lang="zh-CN" altLang="en-US" sz="1600" dirty="0">
                <a:latin typeface="+mn-lt"/>
              </a:rPr>
              <a:t>光刻，</a:t>
            </a:r>
            <a:r>
              <a:rPr lang="en-US" altLang="zh-CN" sz="1600" dirty="0">
                <a:latin typeface="+mn-lt"/>
              </a:rPr>
              <a:t>2023</a:t>
            </a:r>
            <a:r>
              <a:rPr lang="zh-CN" altLang="en-US" sz="1600" dirty="0">
                <a:latin typeface="+mn-lt"/>
              </a:rPr>
              <a:t>年</a:t>
            </a:r>
            <a:endParaRPr lang="en-US" altLang="zh-CN" sz="1600" dirty="0">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1.3.3 </a:t>
            </a:r>
            <a:r>
              <a:rPr lang="zh-CN" altLang="en-US" dirty="0"/>
              <a:t>多核处理器实例</a:t>
            </a:r>
          </a:p>
        </p:txBody>
      </p:sp>
      <p:sp>
        <p:nvSpPr>
          <p:cNvPr id="3" name="内容占位符 2"/>
          <p:cNvSpPr>
            <a:spLocks noGrp="1"/>
          </p:cNvSpPr>
          <p:nvPr>
            <p:ph sz="quarter" idx="1"/>
          </p:nvPr>
        </p:nvSpPr>
        <p:spPr/>
        <p:txBody>
          <a:bodyPr/>
          <a:lstStyle/>
          <a:p>
            <a:r>
              <a:rPr lang="zh-CN" altLang="en-US" dirty="0"/>
              <a:t>学术界多核处理器实例</a:t>
            </a:r>
            <a:endParaRPr lang="en-US" altLang="zh-CN" dirty="0"/>
          </a:p>
          <a:p>
            <a:pPr>
              <a:buNone/>
            </a:pPr>
            <a:endParaRPr lang="zh-CN" altLang="en-US" dirty="0"/>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11</a:t>
            </a:fld>
            <a:endParaRPr lang="zh-CN" altLang="en-US"/>
          </a:p>
        </p:txBody>
      </p:sp>
      <p:sp>
        <p:nvSpPr>
          <p:cNvPr id="6" name="矩形 5"/>
          <p:cNvSpPr/>
          <p:nvPr/>
        </p:nvSpPr>
        <p:spPr>
          <a:xfrm>
            <a:off x="3059832" y="5877272"/>
            <a:ext cx="2877711" cy="369332"/>
          </a:xfrm>
          <a:prstGeom prst="rect">
            <a:avLst/>
          </a:prstGeom>
        </p:spPr>
        <p:txBody>
          <a:bodyPr wrap="none">
            <a:spAutoFit/>
          </a:bodyPr>
          <a:lstStyle/>
          <a:p>
            <a:r>
              <a:rPr lang="en-US" altLang="zh-CN" dirty="0">
                <a:latin typeface="+mn-lt"/>
              </a:rPr>
              <a:t>Hydra</a:t>
            </a:r>
            <a:r>
              <a:rPr lang="zh-CN" altLang="zh-CN" dirty="0">
                <a:latin typeface="+mn-lt"/>
              </a:rPr>
              <a:t>多核处理器总体结构</a:t>
            </a:r>
            <a:endParaRPr lang="zh-CN" altLang="en-US" dirty="0">
              <a:latin typeface="+mn-lt"/>
            </a:endParaRPr>
          </a:p>
        </p:txBody>
      </p:sp>
      <p:graphicFrame>
        <p:nvGraphicFramePr>
          <p:cNvPr id="7" name="对象 6"/>
          <p:cNvGraphicFramePr>
            <a:graphicFrameLocks noChangeAspect="1"/>
          </p:cNvGraphicFramePr>
          <p:nvPr/>
        </p:nvGraphicFramePr>
        <p:xfrm>
          <a:off x="1252116" y="1778267"/>
          <a:ext cx="6848276" cy="4099005"/>
        </p:xfrm>
        <a:graphic>
          <a:graphicData uri="http://schemas.openxmlformats.org/presentationml/2006/ole">
            <mc:AlternateContent xmlns:mc="http://schemas.openxmlformats.org/markup-compatibility/2006">
              <mc:Choice xmlns:v="urn:schemas-microsoft-com:vml" Requires="v">
                <p:oleObj name="Visio" r:id="rId2" imgW="4565517" imgH="2732670" progId="Visio.Drawing.11">
                  <p:embed/>
                </p:oleObj>
              </mc:Choice>
              <mc:Fallback>
                <p:oleObj name="Visio" r:id="rId2" imgW="4565517" imgH="2732670" progId="Visio.Drawing.11">
                  <p:embed/>
                  <p:pic>
                    <p:nvPicPr>
                      <p:cNvPr id="7" name="对象 6"/>
                      <p:cNvPicPr/>
                      <p:nvPr/>
                    </p:nvPicPr>
                    <p:blipFill>
                      <a:blip r:embed="rId3"/>
                      <a:stretch>
                        <a:fillRect/>
                      </a:stretch>
                    </p:blipFill>
                    <p:spPr>
                      <a:xfrm>
                        <a:off x="1252116" y="1778267"/>
                        <a:ext cx="6848276" cy="4099005"/>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1.3.3 </a:t>
            </a:r>
            <a:r>
              <a:rPr lang="zh-CN" altLang="en-US" dirty="0"/>
              <a:t>多核处理器实例</a:t>
            </a:r>
          </a:p>
        </p:txBody>
      </p:sp>
      <p:sp>
        <p:nvSpPr>
          <p:cNvPr id="3" name="内容占位符 2"/>
          <p:cNvSpPr>
            <a:spLocks noGrp="1"/>
          </p:cNvSpPr>
          <p:nvPr>
            <p:ph sz="quarter" idx="1"/>
          </p:nvPr>
        </p:nvSpPr>
        <p:spPr>
          <a:xfrm>
            <a:off x="457200" y="1219200"/>
            <a:ext cx="4762872" cy="4937760"/>
          </a:xfrm>
        </p:spPr>
        <p:txBody>
          <a:bodyPr/>
          <a:lstStyle/>
          <a:p>
            <a:r>
              <a:rPr lang="zh-CN" altLang="en-US" dirty="0"/>
              <a:t>工业界多核处理器实例</a:t>
            </a:r>
            <a:endParaRPr lang="en-US" altLang="zh-CN" dirty="0"/>
          </a:p>
          <a:p>
            <a:pPr lvl="1"/>
            <a:r>
              <a:rPr lang="en-US" altLang="zh-CN" dirty="0"/>
              <a:t>Intel Core Duo</a:t>
            </a:r>
          </a:p>
          <a:p>
            <a:pPr lvl="2"/>
            <a:r>
              <a:rPr lang="zh-CN" altLang="zh-CN" dirty="0"/>
              <a:t>共享二级</a:t>
            </a:r>
            <a:r>
              <a:rPr lang="en-US" altLang="zh-CN" dirty="0"/>
              <a:t>Cache</a:t>
            </a:r>
          </a:p>
          <a:p>
            <a:pPr lvl="2"/>
            <a:r>
              <a:rPr lang="zh-CN" altLang="zh-CN" dirty="0"/>
              <a:t>更多的缓存空间</a:t>
            </a:r>
            <a:endParaRPr lang="en-US" altLang="zh-CN" dirty="0"/>
          </a:p>
          <a:p>
            <a:pPr lvl="2"/>
            <a:r>
              <a:rPr lang="zh-CN" altLang="zh-CN" dirty="0"/>
              <a:t>更低的片上通信延迟</a:t>
            </a:r>
            <a:endParaRPr lang="en-US" altLang="zh-CN" dirty="0"/>
          </a:p>
          <a:p>
            <a:pPr lvl="2"/>
            <a:r>
              <a:rPr lang="zh-CN" altLang="zh-CN" dirty="0"/>
              <a:t>适用于仅使用单一双核处理器的系统</a:t>
            </a:r>
            <a:endParaRPr lang="en-US" altLang="zh-CN" dirty="0"/>
          </a:p>
          <a:p>
            <a:pPr lvl="1"/>
            <a:r>
              <a:rPr lang="en-US" altLang="zh-CN" dirty="0"/>
              <a:t>AMD Dual Core </a:t>
            </a:r>
            <a:r>
              <a:rPr lang="en-US" altLang="zh-CN" dirty="0" err="1"/>
              <a:t>Opteron</a:t>
            </a:r>
            <a:endParaRPr lang="en-US" altLang="zh-CN" dirty="0"/>
          </a:p>
          <a:p>
            <a:pPr lvl="2"/>
            <a:r>
              <a:rPr lang="zh-CN" altLang="zh-CN" dirty="0"/>
              <a:t>私有二级</a:t>
            </a:r>
            <a:r>
              <a:rPr lang="en-US" altLang="zh-CN" dirty="0"/>
              <a:t>Cache</a:t>
            </a:r>
          </a:p>
          <a:p>
            <a:pPr lvl="2"/>
            <a:r>
              <a:rPr lang="zh-CN" altLang="zh-CN" dirty="0"/>
              <a:t>更多的私有缓存空间</a:t>
            </a:r>
            <a:endParaRPr lang="en-US" altLang="zh-CN" dirty="0"/>
          </a:p>
          <a:p>
            <a:pPr lvl="2"/>
            <a:r>
              <a:rPr lang="zh-CN" altLang="en-US" dirty="0"/>
              <a:t>易于融合</a:t>
            </a:r>
            <a:r>
              <a:rPr lang="zh-CN" altLang="zh-CN" dirty="0"/>
              <a:t>多个芯片之间的一致性信息</a:t>
            </a:r>
            <a:endParaRPr lang="en-US" altLang="zh-CN" dirty="0"/>
          </a:p>
          <a:p>
            <a:pPr lvl="2"/>
            <a:r>
              <a:rPr lang="zh-CN" altLang="zh-CN" dirty="0"/>
              <a:t>适用于将多个双核处理器组织起来的系统</a:t>
            </a:r>
            <a:endParaRPr lang="en-US" altLang="zh-CN" dirty="0"/>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12</a:t>
            </a:fld>
            <a:endParaRPr lang="zh-CN" altLang="en-US" dirty="0"/>
          </a:p>
        </p:txBody>
      </p:sp>
      <p:graphicFrame>
        <p:nvGraphicFramePr>
          <p:cNvPr id="9" name="对象 8"/>
          <p:cNvGraphicFramePr>
            <a:graphicFrameLocks noChangeAspect="1"/>
          </p:cNvGraphicFramePr>
          <p:nvPr/>
        </p:nvGraphicFramePr>
        <p:xfrm>
          <a:off x="5508104" y="819666"/>
          <a:ext cx="2641252" cy="2609334"/>
        </p:xfrm>
        <a:graphic>
          <a:graphicData uri="http://schemas.openxmlformats.org/presentationml/2006/ole">
            <mc:AlternateContent xmlns:mc="http://schemas.openxmlformats.org/markup-compatibility/2006">
              <mc:Choice xmlns:v="urn:schemas-microsoft-com:vml" Requires="v">
                <p:oleObj name="Visio" r:id="rId3" imgW="2934724" imgH="2899260" progId="Visio.Drawing.11">
                  <p:embed/>
                </p:oleObj>
              </mc:Choice>
              <mc:Fallback>
                <p:oleObj name="Visio" r:id="rId3" imgW="2934724" imgH="2899260" progId="Visio.Drawing.11">
                  <p:embed/>
                  <p:pic>
                    <p:nvPicPr>
                      <p:cNvPr id="9" name="对象 8"/>
                      <p:cNvPicPr/>
                      <p:nvPr/>
                    </p:nvPicPr>
                    <p:blipFill>
                      <a:blip r:embed="rId4"/>
                      <a:stretch>
                        <a:fillRect/>
                      </a:stretch>
                    </p:blipFill>
                    <p:spPr>
                      <a:xfrm>
                        <a:off x="5508104" y="819666"/>
                        <a:ext cx="2641252" cy="2609334"/>
                      </a:xfrm>
                      <a:prstGeom prst="rect">
                        <a:avLst/>
                      </a:prstGeom>
                    </p:spPr>
                  </p:pic>
                </p:oleObj>
              </mc:Fallback>
            </mc:AlternateContent>
          </a:graphicData>
        </a:graphic>
      </p:graphicFrame>
      <p:graphicFrame>
        <p:nvGraphicFramePr>
          <p:cNvPr id="10" name="对象 9"/>
          <p:cNvGraphicFramePr>
            <a:graphicFrameLocks noChangeAspect="1"/>
          </p:cNvGraphicFramePr>
          <p:nvPr/>
        </p:nvGraphicFramePr>
        <p:xfrm>
          <a:off x="5508104" y="3822941"/>
          <a:ext cx="2633715" cy="2702403"/>
        </p:xfrm>
        <a:graphic>
          <a:graphicData uri="http://schemas.openxmlformats.org/presentationml/2006/ole">
            <mc:AlternateContent xmlns:mc="http://schemas.openxmlformats.org/markup-compatibility/2006">
              <mc:Choice xmlns:v="urn:schemas-microsoft-com:vml" Requires="v">
                <p:oleObj name="Visio" r:id="rId5" imgW="2926350" imgH="3002670" progId="Visio.Drawing.11">
                  <p:embed/>
                </p:oleObj>
              </mc:Choice>
              <mc:Fallback>
                <p:oleObj name="Visio" r:id="rId5" imgW="2926350" imgH="3002670" progId="Visio.Drawing.11">
                  <p:embed/>
                  <p:pic>
                    <p:nvPicPr>
                      <p:cNvPr id="10" name="对象 9"/>
                      <p:cNvPicPr/>
                      <p:nvPr/>
                    </p:nvPicPr>
                    <p:blipFill>
                      <a:blip r:embed="rId6"/>
                      <a:stretch>
                        <a:fillRect/>
                      </a:stretch>
                    </p:blipFill>
                    <p:spPr>
                      <a:xfrm>
                        <a:off x="5508104" y="3822941"/>
                        <a:ext cx="2633715" cy="2702403"/>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第一章 并行计算与并行计算机结构模型</a:t>
            </a:r>
            <a:endParaRPr lang="zh-CN" altLang="en-US" dirty="0"/>
          </a:p>
        </p:txBody>
      </p:sp>
      <p:sp>
        <p:nvSpPr>
          <p:cNvPr id="3" name="内容占位符 2"/>
          <p:cNvSpPr>
            <a:spLocks noGrp="1"/>
          </p:cNvSpPr>
          <p:nvPr>
            <p:ph sz="quarter" idx="1"/>
          </p:nvPr>
        </p:nvSpPr>
        <p:spPr/>
        <p:txBody>
          <a:bodyPr/>
          <a:lstStyle/>
          <a:p>
            <a:r>
              <a:rPr lang="en-US" altLang="zh-CN" dirty="0"/>
              <a:t>1.1 </a:t>
            </a:r>
            <a:r>
              <a:rPr lang="zh-CN" altLang="en-US" dirty="0"/>
              <a:t>计算与计算机科学</a:t>
            </a:r>
            <a:endParaRPr lang="en-US" altLang="zh-CN" dirty="0"/>
          </a:p>
          <a:p>
            <a:r>
              <a:rPr lang="en-US" altLang="zh-CN" dirty="0"/>
              <a:t>1.2 </a:t>
            </a:r>
            <a:r>
              <a:rPr lang="zh-CN" altLang="en-US" dirty="0"/>
              <a:t>单处理机与指令级并行</a:t>
            </a:r>
            <a:endParaRPr lang="en-US" altLang="zh-CN" dirty="0"/>
          </a:p>
          <a:p>
            <a:r>
              <a:rPr lang="en-US" altLang="zh-CN" dirty="0"/>
              <a:t>1.3 </a:t>
            </a:r>
            <a:r>
              <a:rPr lang="zh-CN" altLang="en-US" dirty="0"/>
              <a:t>多核处理器与线程级并行</a:t>
            </a:r>
            <a:endParaRPr lang="en-US" altLang="zh-CN" dirty="0"/>
          </a:p>
          <a:p>
            <a:r>
              <a:rPr lang="en-US" altLang="zh-CN" dirty="0">
                <a:solidFill>
                  <a:srgbClr val="FF0000"/>
                </a:solidFill>
              </a:rPr>
              <a:t>1.4 </a:t>
            </a:r>
            <a:r>
              <a:rPr lang="zh-CN" altLang="en-US" dirty="0">
                <a:solidFill>
                  <a:srgbClr val="FF0000"/>
                </a:solidFill>
              </a:rPr>
              <a:t>并行计算体系结构</a:t>
            </a:r>
            <a:endParaRPr lang="en-US" altLang="zh-CN" dirty="0">
              <a:solidFill>
                <a:srgbClr val="FF0000"/>
              </a:solidFill>
            </a:endParaRPr>
          </a:p>
          <a:p>
            <a:r>
              <a:rPr lang="en-US" altLang="zh-CN" dirty="0"/>
              <a:t>1.5 </a:t>
            </a:r>
            <a:r>
              <a:rPr lang="zh-CN" altLang="en-US" dirty="0"/>
              <a:t>并行计算概述</a:t>
            </a:r>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13</a:t>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1.4.1 </a:t>
            </a:r>
            <a:r>
              <a:rPr lang="zh-CN" altLang="en-US" dirty="0"/>
              <a:t>并行计算机结构模型</a:t>
            </a:r>
          </a:p>
        </p:txBody>
      </p:sp>
      <p:sp>
        <p:nvSpPr>
          <p:cNvPr id="3" name="内容占位符 2"/>
          <p:cNvSpPr>
            <a:spLocks noGrp="1"/>
          </p:cNvSpPr>
          <p:nvPr>
            <p:ph sz="quarter" idx="1"/>
          </p:nvPr>
        </p:nvSpPr>
        <p:spPr/>
        <p:txBody>
          <a:bodyPr/>
          <a:lstStyle/>
          <a:p>
            <a:r>
              <a:rPr lang="zh-CN" altLang="en-US" dirty="0"/>
              <a:t>大型并行机系统</a:t>
            </a:r>
            <a:endParaRPr lang="en-US" altLang="zh-CN" dirty="0"/>
          </a:p>
          <a:p>
            <a:pPr lvl="1"/>
            <a:r>
              <a:rPr lang="zh-CN" altLang="en-US" dirty="0"/>
              <a:t>单指令流多数据流</a:t>
            </a:r>
            <a:r>
              <a:rPr lang="en-US" altLang="zh-CN" dirty="0"/>
              <a:t>(SIMD)</a:t>
            </a:r>
          </a:p>
          <a:p>
            <a:pPr lvl="1"/>
            <a:r>
              <a:rPr lang="zh-CN" altLang="en-US" dirty="0"/>
              <a:t>并行向量处理机</a:t>
            </a:r>
            <a:r>
              <a:rPr lang="en-US" altLang="zh-CN" dirty="0"/>
              <a:t>(PVP)</a:t>
            </a:r>
          </a:p>
          <a:p>
            <a:pPr lvl="1"/>
            <a:r>
              <a:rPr lang="zh-CN" altLang="en-US" dirty="0"/>
              <a:t>对称多处理机</a:t>
            </a:r>
            <a:r>
              <a:rPr lang="en-US" altLang="zh-CN" dirty="0"/>
              <a:t>(SMP)</a:t>
            </a:r>
          </a:p>
          <a:p>
            <a:pPr lvl="1"/>
            <a:r>
              <a:rPr lang="zh-CN" altLang="en-US" dirty="0"/>
              <a:t>大规模并行处理机</a:t>
            </a:r>
            <a:r>
              <a:rPr lang="en-US" altLang="zh-CN" dirty="0"/>
              <a:t>(MPP)</a:t>
            </a:r>
          </a:p>
          <a:p>
            <a:pPr lvl="1"/>
            <a:r>
              <a:rPr lang="zh-CN" altLang="en-US" dirty="0"/>
              <a:t>分布共享存储多处理机</a:t>
            </a:r>
            <a:r>
              <a:rPr lang="en-US" altLang="zh-CN" dirty="0"/>
              <a:t>(DSM)</a:t>
            </a:r>
            <a:endParaRPr lang="zh-CN" altLang="en-US" dirty="0"/>
          </a:p>
          <a:p>
            <a:pPr lvl="1"/>
            <a:r>
              <a:rPr lang="zh-CN" altLang="en-US" dirty="0"/>
              <a:t>工作站机群</a:t>
            </a:r>
            <a:r>
              <a:rPr lang="en-US" altLang="zh-CN" dirty="0"/>
              <a:t>(COW)</a:t>
            </a:r>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14</a:t>
            </a:fld>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BBEA53-D148-C550-2D24-1067F7BC6541}"/>
              </a:ext>
            </a:extLst>
          </p:cNvPr>
          <p:cNvSpPr>
            <a:spLocks noGrp="1"/>
          </p:cNvSpPr>
          <p:nvPr>
            <p:ph type="title"/>
          </p:nvPr>
        </p:nvSpPr>
        <p:spPr>
          <a:xfrm>
            <a:off x="457200" y="152400"/>
            <a:ext cx="8229600" cy="990600"/>
          </a:xfrm>
        </p:spPr>
        <p:txBody>
          <a:bodyPr/>
          <a:lstStyle/>
          <a:p>
            <a:r>
              <a:rPr lang="en-US" altLang="zh-CN" dirty="0"/>
              <a:t>1.4.1 </a:t>
            </a:r>
            <a:r>
              <a:rPr lang="zh-CN" altLang="en-US" dirty="0"/>
              <a:t>并行计算机结构模型</a:t>
            </a:r>
          </a:p>
        </p:txBody>
      </p:sp>
      <p:sp>
        <p:nvSpPr>
          <p:cNvPr id="3" name="内容占位符 2">
            <a:extLst>
              <a:ext uri="{FF2B5EF4-FFF2-40B4-BE49-F238E27FC236}">
                <a16:creationId xmlns:a16="http://schemas.microsoft.com/office/drawing/2014/main" id="{6DFADB42-59E8-818D-5906-6D3BB45A5AF8}"/>
              </a:ext>
            </a:extLst>
          </p:cNvPr>
          <p:cNvSpPr>
            <a:spLocks noGrp="1"/>
          </p:cNvSpPr>
          <p:nvPr>
            <p:ph sz="quarter" idx="1"/>
          </p:nvPr>
        </p:nvSpPr>
        <p:spPr>
          <a:xfrm>
            <a:off x="457200" y="1219200"/>
            <a:ext cx="8229600" cy="4937760"/>
          </a:xfrm>
        </p:spPr>
        <p:txBody>
          <a:bodyPr/>
          <a:lstStyle/>
          <a:p>
            <a:r>
              <a:rPr lang="zh-CN" altLang="en-US" dirty="0"/>
              <a:t>单指令流多数据流</a:t>
            </a:r>
            <a:r>
              <a:rPr lang="en-US" altLang="zh-CN" dirty="0"/>
              <a:t>(SIMD)</a:t>
            </a:r>
          </a:p>
          <a:p>
            <a:pPr lvl="1"/>
            <a:r>
              <a:rPr lang="zh-CN" altLang="en-US" dirty="0"/>
              <a:t>由一个控制器和多个运算器组成</a:t>
            </a:r>
            <a:endParaRPr lang="en-US" altLang="zh-CN" dirty="0"/>
          </a:p>
          <a:p>
            <a:pPr lvl="1"/>
            <a:r>
              <a:rPr lang="zh-CN" altLang="en-US" dirty="0"/>
              <a:t>多个运算器在控制器的控制下，各自对分配来的数据并行地完成同一条指令所规定的操作</a:t>
            </a:r>
            <a:endParaRPr lang="en-US" altLang="zh-CN" dirty="0"/>
          </a:p>
        </p:txBody>
      </p:sp>
      <p:sp>
        <p:nvSpPr>
          <p:cNvPr id="4" name="灯片编号占位符 3">
            <a:extLst>
              <a:ext uri="{FF2B5EF4-FFF2-40B4-BE49-F238E27FC236}">
                <a16:creationId xmlns:a16="http://schemas.microsoft.com/office/drawing/2014/main" id="{157B5BC8-F8F3-81CA-E721-8DDC7D292F43}"/>
              </a:ext>
            </a:extLst>
          </p:cNvPr>
          <p:cNvSpPr>
            <a:spLocks noGrp="1"/>
          </p:cNvSpPr>
          <p:nvPr>
            <p:ph type="sldNum" sz="quarter" idx="12"/>
          </p:nvPr>
        </p:nvSpPr>
        <p:spPr>
          <a:xfrm>
            <a:off x="612775" y="6356350"/>
            <a:ext cx="1981200" cy="365125"/>
          </a:xfrm>
        </p:spPr>
        <p:txBody>
          <a:bodyPr/>
          <a:lstStyle/>
          <a:p>
            <a:fld id="{FEB03361-FB3C-4B11-9CA7-B53FACB5A640}" type="slidenum">
              <a:rPr lang="zh-CN" altLang="en-US" smtClean="0"/>
              <a:pPr/>
              <a:t>15</a:t>
            </a:fld>
            <a:endParaRPr lang="zh-CN" altLang="en-US"/>
          </a:p>
        </p:txBody>
      </p:sp>
      <p:pic>
        <p:nvPicPr>
          <p:cNvPr id="36" name="图片 35">
            <a:extLst>
              <a:ext uri="{FF2B5EF4-FFF2-40B4-BE49-F238E27FC236}">
                <a16:creationId xmlns:a16="http://schemas.microsoft.com/office/drawing/2014/main" id="{B8CC7215-70C8-96B9-4517-A1ABED9A7312}"/>
              </a:ext>
            </a:extLst>
          </p:cNvPr>
          <p:cNvPicPr>
            <a:picLocks noChangeAspect="1"/>
          </p:cNvPicPr>
          <p:nvPr/>
        </p:nvPicPr>
        <p:blipFill>
          <a:blip r:embed="rId3"/>
          <a:stretch>
            <a:fillRect/>
          </a:stretch>
        </p:blipFill>
        <p:spPr>
          <a:xfrm>
            <a:off x="755576" y="3045206"/>
            <a:ext cx="4427984" cy="3311144"/>
          </a:xfrm>
          <a:prstGeom prst="rect">
            <a:avLst/>
          </a:prstGeom>
        </p:spPr>
      </p:pic>
      <p:pic>
        <p:nvPicPr>
          <p:cNvPr id="38" name="图片 37">
            <a:extLst>
              <a:ext uri="{FF2B5EF4-FFF2-40B4-BE49-F238E27FC236}">
                <a16:creationId xmlns:a16="http://schemas.microsoft.com/office/drawing/2014/main" id="{5DECBEC0-D602-E2A9-0F56-5200C7B06066}"/>
              </a:ext>
            </a:extLst>
          </p:cNvPr>
          <p:cNvPicPr>
            <a:picLocks noChangeAspect="1"/>
          </p:cNvPicPr>
          <p:nvPr/>
        </p:nvPicPr>
        <p:blipFill>
          <a:blip r:embed="rId4"/>
          <a:stretch>
            <a:fillRect/>
          </a:stretch>
        </p:blipFill>
        <p:spPr>
          <a:xfrm>
            <a:off x="5481936" y="3140968"/>
            <a:ext cx="2970031" cy="3311144"/>
          </a:xfrm>
          <a:prstGeom prst="rect">
            <a:avLst/>
          </a:prstGeom>
        </p:spPr>
      </p:pic>
    </p:spTree>
    <p:extLst>
      <p:ext uri="{BB962C8B-B14F-4D97-AF65-F5344CB8AC3E}">
        <p14:creationId xmlns:p14="http://schemas.microsoft.com/office/powerpoint/2010/main" val="1179640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1.4.1 </a:t>
            </a:r>
            <a:r>
              <a:rPr lang="zh-CN" altLang="en-US" dirty="0"/>
              <a:t>并行计算机结构模型</a:t>
            </a:r>
          </a:p>
        </p:txBody>
      </p:sp>
      <p:sp>
        <p:nvSpPr>
          <p:cNvPr id="3" name="内容占位符 2"/>
          <p:cNvSpPr>
            <a:spLocks noGrp="1"/>
          </p:cNvSpPr>
          <p:nvPr>
            <p:ph sz="quarter" idx="1"/>
          </p:nvPr>
        </p:nvSpPr>
        <p:spPr/>
        <p:txBody>
          <a:bodyPr/>
          <a:lstStyle/>
          <a:p>
            <a:r>
              <a:rPr lang="zh-CN" altLang="en-US" dirty="0"/>
              <a:t>并行向量处理机</a:t>
            </a:r>
            <a:r>
              <a:rPr lang="en-US" altLang="zh-CN" dirty="0"/>
              <a:t>(PVP)</a:t>
            </a:r>
          </a:p>
          <a:p>
            <a:pPr lvl="1">
              <a:defRPr/>
            </a:pPr>
            <a:r>
              <a:rPr lang="zh-CN" altLang="en-US" dirty="0"/>
              <a:t>少量的高性能的定制向量处理器</a:t>
            </a:r>
            <a:r>
              <a:rPr lang="en-US" altLang="zh-CN" dirty="0"/>
              <a:t>VP</a:t>
            </a:r>
          </a:p>
          <a:p>
            <a:pPr lvl="1">
              <a:defRPr/>
            </a:pPr>
            <a:r>
              <a:rPr lang="zh-CN" altLang="en-US" dirty="0"/>
              <a:t>专门设计的交叉开关互连</a:t>
            </a:r>
            <a:endParaRPr lang="en-US" altLang="zh-CN" dirty="0"/>
          </a:p>
          <a:p>
            <a:pPr lvl="1">
              <a:defRPr/>
            </a:pPr>
            <a:r>
              <a:rPr lang="zh-CN" altLang="en-US" dirty="0"/>
              <a:t>共享存储</a:t>
            </a:r>
            <a:endParaRPr lang="en-US" altLang="zh-CN" dirty="0"/>
          </a:p>
          <a:p>
            <a:pPr lvl="1">
              <a:defRPr/>
            </a:pPr>
            <a:r>
              <a:rPr lang="zh-CN" altLang="en-US" dirty="0"/>
              <a:t>通常不使用高速缓存，配有大量的向量寄存器</a:t>
            </a:r>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16</a:t>
            </a:fld>
            <a:endParaRPr lang="zh-CN" altLang="en-US"/>
          </a:p>
        </p:txBody>
      </p:sp>
      <p:graphicFrame>
        <p:nvGraphicFramePr>
          <p:cNvPr id="19460" name="Object 4"/>
          <p:cNvGraphicFramePr>
            <a:graphicFrameLocks noChangeAspect="1"/>
          </p:cNvGraphicFramePr>
          <p:nvPr>
            <p:extLst>
              <p:ext uri="{D42A27DB-BD31-4B8C-83A1-F6EECF244321}">
                <p14:modId xmlns:p14="http://schemas.microsoft.com/office/powerpoint/2010/main" val="2386761646"/>
              </p:ext>
            </p:extLst>
          </p:nvPr>
        </p:nvGraphicFramePr>
        <p:xfrm>
          <a:off x="3095836" y="3645024"/>
          <a:ext cx="2952327" cy="2131627"/>
        </p:xfrm>
        <a:graphic>
          <a:graphicData uri="http://schemas.openxmlformats.org/presentationml/2006/ole">
            <mc:AlternateContent xmlns:mc="http://schemas.openxmlformats.org/markup-compatibility/2006">
              <mc:Choice xmlns:v="urn:schemas-microsoft-com:vml" Requires="v">
                <p:oleObj name="Visio" r:id="rId2" imgW="1482219" imgH="1057590" progId="Visio.Drawing.11">
                  <p:embed/>
                </p:oleObj>
              </mc:Choice>
              <mc:Fallback>
                <p:oleObj name="Visio" r:id="rId2" imgW="1482219" imgH="1057590" progId="Visio.Drawing.11">
                  <p:embed/>
                  <p:pic>
                    <p:nvPicPr>
                      <p:cNvPr id="0" name="Object 4"/>
                      <p:cNvPicPr>
                        <a:picLocks noChangeAspect="1" noChangeArrowheads="1"/>
                      </p:cNvPicPr>
                      <p:nvPr/>
                    </p:nvPicPr>
                    <p:blipFill>
                      <a:blip r:embed="rId3"/>
                      <a:srcRect/>
                      <a:stretch>
                        <a:fillRect/>
                      </a:stretch>
                    </p:blipFill>
                    <p:spPr bwMode="auto">
                      <a:xfrm>
                        <a:off x="3095836" y="3645024"/>
                        <a:ext cx="2952327" cy="2131627"/>
                      </a:xfrm>
                      <a:prstGeom prst="rect">
                        <a:avLst/>
                      </a:prstGeom>
                      <a:noFill/>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1.4.1 </a:t>
            </a:r>
            <a:r>
              <a:rPr lang="zh-CN" altLang="en-US" dirty="0"/>
              <a:t>并行计算机结构模型</a:t>
            </a:r>
          </a:p>
        </p:txBody>
      </p:sp>
      <p:sp>
        <p:nvSpPr>
          <p:cNvPr id="3" name="内容占位符 2"/>
          <p:cNvSpPr>
            <a:spLocks noGrp="1"/>
          </p:cNvSpPr>
          <p:nvPr>
            <p:ph sz="quarter" idx="1"/>
          </p:nvPr>
        </p:nvSpPr>
        <p:spPr/>
        <p:txBody>
          <a:bodyPr/>
          <a:lstStyle/>
          <a:p>
            <a:r>
              <a:rPr lang="zh-CN" altLang="en-US" dirty="0"/>
              <a:t>对称多处理机</a:t>
            </a:r>
            <a:r>
              <a:rPr lang="en-US" altLang="zh-CN" dirty="0"/>
              <a:t>(SMP)</a:t>
            </a:r>
          </a:p>
          <a:p>
            <a:pPr lvl="1"/>
            <a:r>
              <a:rPr lang="zh-CN" altLang="en-US" dirty="0"/>
              <a:t>结构对称性</a:t>
            </a:r>
            <a:endParaRPr lang="en-US" altLang="zh-CN" dirty="0"/>
          </a:p>
          <a:p>
            <a:pPr lvl="1"/>
            <a:r>
              <a:rPr lang="zh-CN" altLang="en-US" dirty="0"/>
              <a:t>共享存储，处理器通过读</a:t>
            </a:r>
            <a:r>
              <a:rPr lang="en-US" altLang="zh-CN" dirty="0"/>
              <a:t>/</a:t>
            </a:r>
            <a:r>
              <a:rPr lang="zh-CN" altLang="en-US" dirty="0"/>
              <a:t>写共享变量通信</a:t>
            </a:r>
            <a:endParaRPr lang="en-US" altLang="zh-CN" dirty="0"/>
          </a:p>
          <a:p>
            <a:pPr lvl="1"/>
            <a:r>
              <a:rPr lang="zh-CN" altLang="en-US" dirty="0"/>
              <a:t>单地址空间</a:t>
            </a:r>
            <a:endParaRPr lang="en-US" altLang="zh-CN" dirty="0"/>
          </a:p>
          <a:p>
            <a:pPr lvl="1"/>
            <a:r>
              <a:rPr lang="zh-CN" altLang="en-US" dirty="0"/>
              <a:t>高速缓存及其一致性</a:t>
            </a:r>
            <a:endParaRPr lang="en-US" altLang="zh-CN" dirty="0"/>
          </a:p>
          <a:p>
            <a:pPr lvl="1"/>
            <a:r>
              <a:rPr lang="zh-CN" altLang="en-US" dirty="0"/>
              <a:t>内存瓶颈限制</a:t>
            </a:r>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17</a:t>
            </a:fld>
            <a:endParaRPr lang="zh-CN" altLang="en-US"/>
          </a:p>
        </p:txBody>
      </p:sp>
      <p:graphicFrame>
        <p:nvGraphicFramePr>
          <p:cNvPr id="20482" name="Object 4"/>
          <p:cNvGraphicFramePr>
            <a:graphicFrameLocks noChangeAspect="1"/>
          </p:cNvGraphicFramePr>
          <p:nvPr>
            <p:extLst>
              <p:ext uri="{D42A27DB-BD31-4B8C-83A1-F6EECF244321}">
                <p14:modId xmlns:p14="http://schemas.microsoft.com/office/powerpoint/2010/main" val="1502273592"/>
              </p:ext>
            </p:extLst>
          </p:nvPr>
        </p:nvGraphicFramePr>
        <p:xfrm>
          <a:off x="1117513" y="3861048"/>
          <a:ext cx="2952923" cy="2152130"/>
        </p:xfrm>
        <a:graphic>
          <a:graphicData uri="http://schemas.openxmlformats.org/presentationml/2006/ole">
            <mc:AlternateContent xmlns:mc="http://schemas.openxmlformats.org/markup-compatibility/2006">
              <mc:Choice xmlns:v="urn:schemas-microsoft-com:vml" Requires="v">
                <p:oleObj name="Visio" r:id="rId3" imgW="1449533" imgH="1058400" progId="Visio.Drawing.11">
                  <p:embed/>
                </p:oleObj>
              </mc:Choice>
              <mc:Fallback>
                <p:oleObj name="Visio" r:id="rId3" imgW="1449533" imgH="1058400" progId="Visio.Drawing.11">
                  <p:embed/>
                  <p:pic>
                    <p:nvPicPr>
                      <p:cNvPr id="0" name="Object 4"/>
                      <p:cNvPicPr>
                        <a:picLocks noChangeAspect="1" noChangeArrowheads="1"/>
                      </p:cNvPicPr>
                      <p:nvPr/>
                    </p:nvPicPr>
                    <p:blipFill>
                      <a:blip r:embed="rId4"/>
                      <a:srcRect/>
                      <a:stretch>
                        <a:fillRect/>
                      </a:stretch>
                    </p:blipFill>
                    <p:spPr bwMode="auto">
                      <a:xfrm>
                        <a:off x="1117513" y="3861048"/>
                        <a:ext cx="2952923" cy="2152130"/>
                      </a:xfrm>
                      <a:prstGeom prst="rect">
                        <a:avLst/>
                      </a:prstGeom>
                      <a:noFill/>
                    </p:spPr>
                  </p:pic>
                </p:oleObj>
              </mc:Fallback>
            </mc:AlternateContent>
          </a:graphicData>
        </a:graphic>
      </p:graphicFrame>
      <p:pic>
        <p:nvPicPr>
          <p:cNvPr id="6" name="图片 5">
            <a:extLst>
              <a:ext uri="{FF2B5EF4-FFF2-40B4-BE49-F238E27FC236}">
                <a16:creationId xmlns:a16="http://schemas.microsoft.com/office/drawing/2014/main" id="{F18DFF94-893A-723D-9D82-2EDC0C4BB381}"/>
              </a:ext>
            </a:extLst>
          </p:cNvPr>
          <p:cNvPicPr>
            <a:picLocks noChangeAspect="1"/>
          </p:cNvPicPr>
          <p:nvPr/>
        </p:nvPicPr>
        <p:blipFill>
          <a:blip r:embed="rId5"/>
          <a:stretch>
            <a:fillRect/>
          </a:stretch>
        </p:blipFill>
        <p:spPr>
          <a:xfrm>
            <a:off x="4438923" y="2625223"/>
            <a:ext cx="3816424" cy="3739253"/>
          </a:xfrm>
          <a:prstGeom prst="rect">
            <a:avLst/>
          </a:prstGeom>
        </p:spPr>
      </p:pic>
      <p:sp>
        <p:nvSpPr>
          <p:cNvPr id="5" name="文本框 4">
            <a:extLst>
              <a:ext uri="{FF2B5EF4-FFF2-40B4-BE49-F238E27FC236}">
                <a16:creationId xmlns:a16="http://schemas.microsoft.com/office/drawing/2014/main" id="{DD54FA32-C9CF-4AEF-94CA-CDE31F602CF9}"/>
              </a:ext>
            </a:extLst>
          </p:cNvPr>
          <p:cNvSpPr txBox="1"/>
          <p:nvPr/>
        </p:nvSpPr>
        <p:spPr>
          <a:xfrm>
            <a:off x="5364088" y="6309320"/>
            <a:ext cx="1928733" cy="338554"/>
          </a:xfrm>
          <a:prstGeom prst="rect">
            <a:avLst/>
          </a:prstGeom>
          <a:noFill/>
        </p:spPr>
        <p:txBody>
          <a:bodyPr wrap="none" rtlCol="0">
            <a:spAutoFit/>
          </a:bodyPr>
          <a:lstStyle/>
          <a:p>
            <a:r>
              <a:rPr lang="zh-CN" altLang="en-US" sz="1600" dirty="0"/>
              <a:t>变量</a:t>
            </a:r>
            <a:r>
              <a:rPr lang="en-US" altLang="zh-CN" sz="1600" dirty="0"/>
              <a:t>x</a:t>
            </a:r>
            <a:r>
              <a:rPr lang="zh-CN" altLang="en-US" sz="1600" dirty="0"/>
              <a:t>存在多个副本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1.4.1 </a:t>
            </a:r>
            <a:r>
              <a:rPr lang="zh-CN" altLang="en-US" dirty="0"/>
              <a:t>并行计算机结构模型</a:t>
            </a:r>
          </a:p>
        </p:txBody>
      </p:sp>
      <p:sp>
        <p:nvSpPr>
          <p:cNvPr id="3" name="内容占位符 2"/>
          <p:cNvSpPr>
            <a:spLocks noGrp="1"/>
          </p:cNvSpPr>
          <p:nvPr>
            <p:ph sz="quarter" idx="1"/>
          </p:nvPr>
        </p:nvSpPr>
        <p:spPr/>
        <p:txBody>
          <a:bodyPr/>
          <a:lstStyle/>
          <a:p>
            <a:r>
              <a:rPr lang="zh-CN" altLang="en-US" dirty="0"/>
              <a:t>大规模并行处理机</a:t>
            </a:r>
            <a:r>
              <a:rPr lang="en-US" altLang="zh-CN" dirty="0"/>
              <a:t>(MPP)</a:t>
            </a:r>
          </a:p>
          <a:p>
            <a:pPr lvl="1">
              <a:defRPr/>
            </a:pPr>
            <a:r>
              <a:rPr lang="zh-CN" altLang="en-US" dirty="0"/>
              <a:t>大量的商用处理器，可扩放性好</a:t>
            </a:r>
            <a:endParaRPr lang="en-US" altLang="zh-CN" dirty="0"/>
          </a:p>
          <a:p>
            <a:pPr lvl="1">
              <a:defRPr/>
            </a:pPr>
            <a:r>
              <a:rPr lang="zh-CN" altLang="en-US" dirty="0"/>
              <a:t>物理上分布的分布式存储器</a:t>
            </a:r>
            <a:endParaRPr lang="en-US" altLang="zh-CN" dirty="0"/>
          </a:p>
          <a:p>
            <a:pPr lvl="1">
              <a:defRPr/>
            </a:pPr>
            <a:r>
              <a:rPr lang="zh-CN" altLang="en-US" dirty="0"/>
              <a:t>高带宽低延迟的定制互连网络</a:t>
            </a:r>
            <a:endParaRPr lang="en-US" altLang="zh-CN" dirty="0"/>
          </a:p>
          <a:p>
            <a:pPr lvl="1">
              <a:defRPr/>
            </a:pPr>
            <a:r>
              <a:rPr lang="zh-CN" altLang="en-US" dirty="0"/>
              <a:t>消息传递方式通信</a:t>
            </a:r>
            <a:endParaRPr lang="en-US" altLang="zh-CN" dirty="0"/>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18</a:t>
            </a:fld>
            <a:endParaRPr lang="zh-CN" altLang="en-US"/>
          </a:p>
        </p:txBody>
      </p:sp>
      <p:graphicFrame>
        <p:nvGraphicFramePr>
          <p:cNvPr id="21506" name="Object 4"/>
          <p:cNvGraphicFramePr>
            <a:graphicFrameLocks noChangeAspect="1"/>
          </p:cNvGraphicFramePr>
          <p:nvPr>
            <p:extLst>
              <p:ext uri="{D42A27DB-BD31-4B8C-83A1-F6EECF244321}">
                <p14:modId xmlns:p14="http://schemas.microsoft.com/office/powerpoint/2010/main" val="4179070856"/>
              </p:ext>
            </p:extLst>
          </p:nvPr>
        </p:nvGraphicFramePr>
        <p:xfrm>
          <a:off x="2699792" y="3356992"/>
          <a:ext cx="4078287" cy="3116263"/>
        </p:xfrm>
        <a:graphic>
          <a:graphicData uri="http://schemas.openxmlformats.org/presentationml/2006/ole">
            <mc:AlternateContent xmlns:mc="http://schemas.openxmlformats.org/markup-compatibility/2006">
              <mc:Choice xmlns:v="urn:schemas-microsoft-com:vml" Requires="v">
                <p:oleObj name="Visio" r:id="rId2" imgW="2042475" imgH="1557630" progId="Visio.Drawing.11">
                  <p:embed/>
                </p:oleObj>
              </mc:Choice>
              <mc:Fallback>
                <p:oleObj name="Visio" r:id="rId2" imgW="2042475" imgH="1557630" progId="Visio.Drawing.11">
                  <p:embed/>
                  <p:pic>
                    <p:nvPicPr>
                      <p:cNvPr id="0" name="Object 4"/>
                      <p:cNvPicPr>
                        <a:picLocks noChangeAspect="1" noChangeArrowheads="1"/>
                      </p:cNvPicPr>
                      <p:nvPr/>
                    </p:nvPicPr>
                    <p:blipFill>
                      <a:blip r:embed="rId3"/>
                      <a:srcRect/>
                      <a:stretch>
                        <a:fillRect/>
                      </a:stretch>
                    </p:blipFill>
                    <p:spPr bwMode="auto">
                      <a:xfrm>
                        <a:off x="2699792" y="3356992"/>
                        <a:ext cx="4078287" cy="3116263"/>
                      </a:xfrm>
                      <a:prstGeom prst="rect">
                        <a:avLst/>
                      </a:prstGeom>
                      <a:noFill/>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1.4.1 </a:t>
            </a:r>
            <a:r>
              <a:rPr lang="zh-CN" altLang="en-US" dirty="0"/>
              <a:t>并行计算机结构模型</a:t>
            </a:r>
          </a:p>
        </p:txBody>
      </p:sp>
      <p:sp>
        <p:nvSpPr>
          <p:cNvPr id="3" name="内容占位符 2"/>
          <p:cNvSpPr>
            <a:spLocks noGrp="1"/>
          </p:cNvSpPr>
          <p:nvPr>
            <p:ph sz="quarter" idx="1"/>
          </p:nvPr>
        </p:nvSpPr>
        <p:spPr/>
        <p:txBody>
          <a:bodyPr/>
          <a:lstStyle/>
          <a:p>
            <a:r>
              <a:rPr lang="zh-CN" altLang="en-US" dirty="0"/>
              <a:t>分布共享存储处理机</a:t>
            </a:r>
            <a:r>
              <a:rPr lang="en-US" altLang="zh-CN" dirty="0"/>
              <a:t>(DSM)</a:t>
            </a:r>
          </a:p>
          <a:p>
            <a:pPr lvl="1">
              <a:defRPr/>
            </a:pPr>
            <a:r>
              <a:rPr lang="zh-CN" altLang="en-US" dirty="0"/>
              <a:t>由各个局存构成全局地址空间</a:t>
            </a:r>
            <a:endParaRPr lang="en-US" altLang="zh-CN" dirty="0"/>
          </a:p>
          <a:p>
            <a:pPr lvl="1">
              <a:defRPr/>
            </a:pPr>
            <a:r>
              <a:rPr lang="zh-CN" altLang="en-US" dirty="0"/>
              <a:t>定制互连网络</a:t>
            </a:r>
            <a:endParaRPr lang="en-US" altLang="zh-CN" dirty="0"/>
          </a:p>
          <a:p>
            <a:pPr lvl="1">
              <a:defRPr/>
            </a:pPr>
            <a:r>
              <a:rPr lang="zh-CN" altLang="en-US" dirty="0"/>
              <a:t>基于目录</a:t>
            </a:r>
            <a:r>
              <a:rPr lang="en-US" altLang="zh-CN" dirty="0"/>
              <a:t>DIR</a:t>
            </a:r>
            <a:r>
              <a:rPr lang="zh-CN" altLang="en-US" dirty="0"/>
              <a:t>的高速缓存一致性</a:t>
            </a:r>
            <a:endParaRPr lang="en-US" altLang="zh-CN" dirty="0"/>
          </a:p>
          <a:p>
            <a:pPr lvl="1">
              <a:defRPr/>
            </a:pPr>
            <a:r>
              <a:rPr lang="zh-CN" altLang="en-US" dirty="0"/>
              <a:t>系统软</a:t>
            </a:r>
            <a:r>
              <a:rPr lang="en-US" altLang="zh-CN" dirty="0"/>
              <a:t>/</a:t>
            </a:r>
            <a:r>
              <a:rPr lang="zh-CN" altLang="en-US" dirty="0"/>
              <a:t>硬件提供单一地址编程空间</a:t>
            </a:r>
            <a:endParaRPr lang="en-US" altLang="zh-CN" dirty="0"/>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19</a:t>
            </a:fld>
            <a:endParaRPr lang="zh-CN" altLang="en-US"/>
          </a:p>
        </p:txBody>
      </p:sp>
      <p:graphicFrame>
        <p:nvGraphicFramePr>
          <p:cNvPr id="22530" name="Object 4"/>
          <p:cNvGraphicFramePr>
            <a:graphicFrameLocks noChangeAspect="1"/>
          </p:cNvGraphicFramePr>
          <p:nvPr>
            <p:extLst>
              <p:ext uri="{D42A27DB-BD31-4B8C-83A1-F6EECF244321}">
                <p14:modId xmlns:p14="http://schemas.microsoft.com/office/powerpoint/2010/main" val="209068118"/>
              </p:ext>
            </p:extLst>
          </p:nvPr>
        </p:nvGraphicFramePr>
        <p:xfrm>
          <a:off x="2627784" y="3356992"/>
          <a:ext cx="3819140" cy="3137400"/>
        </p:xfrm>
        <a:graphic>
          <a:graphicData uri="http://schemas.openxmlformats.org/presentationml/2006/ole">
            <mc:AlternateContent xmlns:mc="http://schemas.openxmlformats.org/markup-compatibility/2006">
              <mc:Choice xmlns:v="urn:schemas-microsoft-com:vml" Requires="v">
                <p:oleObj name="Visio" r:id="rId3" imgW="1909570" imgH="1568700" progId="Visio.Drawing.11">
                  <p:embed/>
                </p:oleObj>
              </mc:Choice>
              <mc:Fallback>
                <p:oleObj name="Visio" r:id="rId3" imgW="1909570" imgH="1568700" progId="Visio.Drawing.11">
                  <p:embed/>
                  <p:pic>
                    <p:nvPicPr>
                      <p:cNvPr id="0" name="Object 4"/>
                      <p:cNvPicPr>
                        <a:picLocks noChangeAspect="1" noChangeArrowheads="1"/>
                      </p:cNvPicPr>
                      <p:nvPr/>
                    </p:nvPicPr>
                    <p:blipFill>
                      <a:blip r:embed="rId4"/>
                      <a:srcRect/>
                      <a:stretch>
                        <a:fillRect/>
                      </a:stretch>
                    </p:blipFill>
                    <p:spPr bwMode="auto">
                      <a:xfrm>
                        <a:off x="2627784" y="3356992"/>
                        <a:ext cx="3819140" cy="3137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第一章 并行计算与并行计算机结构模型</a:t>
            </a:r>
            <a:endParaRPr lang="zh-CN" altLang="en-US" dirty="0"/>
          </a:p>
        </p:txBody>
      </p:sp>
      <p:sp>
        <p:nvSpPr>
          <p:cNvPr id="3" name="内容占位符 2"/>
          <p:cNvSpPr>
            <a:spLocks noGrp="1"/>
          </p:cNvSpPr>
          <p:nvPr>
            <p:ph sz="quarter" idx="1"/>
          </p:nvPr>
        </p:nvSpPr>
        <p:spPr/>
        <p:txBody>
          <a:bodyPr/>
          <a:lstStyle/>
          <a:p>
            <a:r>
              <a:rPr lang="en-US" altLang="zh-CN">
                <a:solidFill>
                  <a:srgbClr val="FF0000"/>
                </a:solidFill>
              </a:rPr>
              <a:t>1.1 </a:t>
            </a:r>
            <a:r>
              <a:rPr lang="zh-CN" altLang="en-US">
                <a:solidFill>
                  <a:srgbClr val="FF0000"/>
                </a:solidFill>
              </a:rPr>
              <a:t>计算与计算机科学</a:t>
            </a:r>
            <a:endParaRPr lang="en-US" altLang="zh-CN">
              <a:solidFill>
                <a:srgbClr val="FF0000"/>
              </a:solidFill>
            </a:endParaRPr>
          </a:p>
          <a:p>
            <a:r>
              <a:rPr lang="en-US" altLang="zh-CN"/>
              <a:t>1.2 </a:t>
            </a:r>
            <a:r>
              <a:rPr lang="zh-CN" altLang="en-US"/>
              <a:t>单处理机与指令级并行</a:t>
            </a:r>
            <a:endParaRPr lang="en-US" altLang="zh-CN"/>
          </a:p>
          <a:p>
            <a:r>
              <a:rPr lang="en-US" altLang="zh-CN"/>
              <a:t>1.3 </a:t>
            </a:r>
            <a:r>
              <a:rPr lang="zh-CN" altLang="en-US"/>
              <a:t>多核处理器与线程级并行</a:t>
            </a:r>
            <a:endParaRPr lang="en-US" altLang="zh-CN"/>
          </a:p>
          <a:p>
            <a:r>
              <a:rPr lang="en-US" altLang="zh-CN"/>
              <a:t>1.4 </a:t>
            </a:r>
            <a:r>
              <a:rPr lang="zh-CN" altLang="en-US"/>
              <a:t>并行计算体系结构</a:t>
            </a:r>
            <a:endParaRPr lang="en-US" altLang="zh-CN"/>
          </a:p>
          <a:p>
            <a:r>
              <a:rPr lang="en-US" altLang="zh-CN"/>
              <a:t>1.5 </a:t>
            </a:r>
            <a:r>
              <a:rPr lang="zh-CN" altLang="en-US"/>
              <a:t>并行计算概述</a:t>
            </a:r>
            <a:endParaRPr lang="zh-CN" altLang="en-US" dirty="0"/>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2</a:t>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1.4.1 </a:t>
            </a:r>
            <a:r>
              <a:rPr lang="zh-CN" altLang="en-US" dirty="0"/>
              <a:t>并行计算机结构模型</a:t>
            </a:r>
          </a:p>
        </p:txBody>
      </p:sp>
      <p:sp>
        <p:nvSpPr>
          <p:cNvPr id="3" name="内容占位符 2"/>
          <p:cNvSpPr>
            <a:spLocks noGrp="1"/>
          </p:cNvSpPr>
          <p:nvPr>
            <p:ph sz="quarter" idx="1"/>
          </p:nvPr>
        </p:nvSpPr>
        <p:spPr/>
        <p:txBody>
          <a:bodyPr/>
          <a:lstStyle/>
          <a:p>
            <a:r>
              <a:rPr lang="zh-CN" altLang="en-US" dirty="0"/>
              <a:t>工作站机群</a:t>
            </a:r>
            <a:r>
              <a:rPr lang="en-US" altLang="zh-CN" dirty="0"/>
              <a:t>(COW)</a:t>
            </a:r>
          </a:p>
          <a:p>
            <a:pPr lvl="1"/>
            <a:r>
              <a:rPr lang="zh-CN" altLang="en-US" dirty="0"/>
              <a:t>每个节点都是一台完整的</a:t>
            </a:r>
            <a:r>
              <a:rPr lang="en-US" altLang="zh-CN" dirty="0"/>
              <a:t>PC</a:t>
            </a:r>
            <a:r>
              <a:rPr lang="zh-CN" altLang="en-US" dirty="0"/>
              <a:t>机或工作站</a:t>
            </a:r>
            <a:r>
              <a:rPr lang="en-US" altLang="zh-CN" dirty="0"/>
              <a:t>(</a:t>
            </a:r>
            <a:r>
              <a:rPr lang="zh-CN" altLang="en-US" dirty="0"/>
              <a:t>无头工作站</a:t>
            </a:r>
            <a:r>
              <a:rPr lang="en-US" altLang="zh-CN" dirty="0"/>
              <a:t>)</a:t>
            </a:r>
          </a:p>
          <a:p>
            <a:pPr lvl="1"/>
            <a:r>
              <a:rPr lang="zh-CN" altLang="en-US" dirty="0"/>
              <a:t>低成本标准商用互连网络</a:t>
            </a:r>
            <a:endParaRPr lang="en-US" altLang="zh-CN" dirty="0"/>
          </a:p>
          <a:p>
            <a:pPr lvl="1"/>
            <a:r>
              <a:rPr lang="zh-CN" altLang="en-US" dirty="0"/>
              <a:t>分布存储，松散耦合结构</a:t>
            </a:r>
            <a:endParaRPr lang="en-US" altLang="zh-CN" dirty="0"/>
          </a:p>
          <a:p>
            <a:pPr lvl="1"/>
            <a:r>
              <a:rPr lang="zh-CN" altLang="en-US" dirty="0"/>
              <a:t>易搭建，投资风险小</a:t>
            </a:r>
            <a:endParaRPr lang="en-US" altLang="zh-CN" dirty="0"/>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20</a:t>
            </a:fld>
            <a:endParaRPr lang="zh-CN" altLang="en-US"/>
          </a:p>
        </p:txBody>
      </p:sp>
      <p:graphicFrame>
        <p:nvGraphicFramePr>
          <p:cNvPr id="23554" name="Object 4"/>
          <p:cNvGraphicFramePr>
            <a:graphicFrameLocks noChangeAspect="1"/>
          </p:cNvGraphicFramePr>
          <p:nvPr>
            <p:extLst>
              <p:ext uri="{D42A27DB-BD31-4B8C-83A1-F6EECF244321}">
                <p14:modId xmlns:p14="http://schemas.microsoft.com/office/powerpoint/2010/main" val="311195284"/>
              </p:ext>
            </p:extLst>
          </p:nvPr>
        </p:nvGraphicFramePr>
        <p:xfrm>
          <a:off x="3995936" y="2903686"/>
          <a:ext cx="4584700" cy="3549650"/>
        </p:xfrm>
        <a:graphic>
          <a:graphicData uri="http://schemas.openxmlformats.org/presentationml/2006/ole">
            <mc:AlternateContent xmlns:mc="http://schemas.openxmlformats.org/markup-compatibility/2006">
              <mc:Choice xmlns:v="urn:schemas-microsoft-com:vml" Requires="v">
                <p:oleObj name="Visio" r:id="rId2" imgW="2292348" imgH="1773900" progId="Visio.Drawing.11">
                  <p:embed/>
                </p:oleObj>
              </mc:Choice>
              <mc:Fallback>
                <p:oleObj name="Visio" r:id="rId2" imgW="2292348" imgH="1773900" progId="Visio.Drawing.11">
                  <p:embed/>
                  <p:pic>
                    <p:nvPicPr>
                      <p:cNvPr id="0" name="Object 4"/>
                      <p:cNvPicPr>
                        <a:picLocks noChangeAspect="1" noChangeArrowheads="1"/>
                      </p:cNvPicPr>
                      <p:nvPr/>
                    </p:nvPicPr>
                    <p:blipFill>
                      <a:blip r:embed="rId3"/>
                      <a:srcRect/>
                      <a:stretch>
                        <a:fillRect/>
                      </a:stretch>
                    </p:blipFill>
                    <p:spPr bwMode="auto">
                      <a:xfrm>
                        <a:off x="3995936" y="2903686"/>
                        <a:ext cx="4584700" cy="3549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1.4.1 </a:t>
            </a:r>
            <a:r>
              <a:rPr lang="zh-CN" altLang="en-US" dirty="0"/>
              <a:t>并行计算机结构模型</a:t>
            </a:r>
          </a:p>
        </p:txBody>
      </p:sp>
      <p:sp>
        <p:nvSpPr>
          <p:cNvPr id="3" name="内容占位符 2"/>
          <p:cNvSpPr>
            <a:spLocks noGrp="1"/>
          </p:cNvSpPr>
          <p:nvPr>
            <p:ph sz="quarter" idx="1"/>
          </p:nvPr>
        </p:nvSpPr>
        <p:spPr/>
        <p:txBody>
          <a:bodyPr/>
          <a:lstStyle/>
          <a:p>
            <a:r>
              <a:rPr lang="en-US" altLang="zh-CN" dirty="0"/>
              <a:t>5</a:t>
            </a:r>
            <a:r>
              <a:rPr lang="zh-CN" altLang="en-US" dirty="0"/>
              <a:t>种结构特性一览表</a:t>
            </a:r>
            <a:endParaRPr lang="en-US" altLang="zh-CN" dirty="0"/>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21</a:t>
            </a:fld>
            <a:endParaRPr lang="zh-CN" altLang="en-US"/>
          </a:p>
        </p:txBody>
      </p:sp>
      <p:graphicFrame>
        <p:nvGraphicFramePr>
          <p:cNvPr id="5" name="表格 4"/>
          <p:cNvGraphicFramePr>
            <a:graphicFrameLocks noGrp="1"/>
          </p:cNvGraphicFramePr>
          <p:nvPr/>
        </p:nvGraphicFramePr>
        <p:xfrm>
          <a:off x="683568" y="1772817"/>
          <a:ext cx="7776000" cy="4487040"/>
        </p:xfrm>
        <a:graphic>
          <a:graphicData uri="http://schemas.openxmlformats.org/drawingml/2006/table">
            <a:tbl>
              <a:tblPr firstRow="1" bandRow="1">
                <a:tableStyleId>{5940675A-B579-460E-94D1-54222C63F5DA}</a:tableStyleId>
              </a:tblPr>
              <a:tblGrid>
                <a:gridCol w="1296000">
                  <a:extLst>
                    <a:ext uri="{9D8B030D-6E8A-4147-A177-3AD203B41FA5}">
                      <a16:colId xmlns:a16="http://schemas.microsoft.com/office/drawing/2014/main" val="20000"/>
                    </a:ext>
                  </a:extLst>
                </a:gridCol>
                <a:gridCol w="1296000">
                  <a:extLst>
                    <a:ext uri="{9D8B030D-6E8A-4147-A177-3AD203B41FA5}">
                      <a16:colId xmlns:a16="http://schemas.microsoft.com/office/drawing/2014/main" val="20001"/>
                    </a:ext>
                  </a:extLst>
                </a:gridCol>
                <a:gridCol w="1296000">
                  <a:extLst>
                    <a:ext uri="{9D8B030D-6E8A-4147-A177-3AD203B41FA5}">
                      <a16:colId xmlns:a16="http://schemas.microsoft.com/office/drawing/2014/main" val="20002"/>
                    </a:ext>
                  </a:extLst>
                </a:gridCol>
                <a:gridCol w="1296000">
                  <a:extLst>
                    <a:ext uri="{9D8B030D-6E8A-4147-A177-3AD203B41FA5}">
                      <a16:colId xmlns:a16="http://schemas.microsoft.com/office/drawing/2014/main" val="20003"/>
                    </a:ext>
                  </a:extLst>
                </a:gridCol>
                <a:gridCol w="1296000">
                  <a:extLst>
                    <a:ext uri="{9D8B030D-6E8A-4147-A177-3AD203B41FA5}">
                      <a16:colId xmlns:a16="http://schemas.microsoft.com/office/drawing/2014/main" val="20004"/>
                    </a:ext>
                  </a:extLst>
                </a:gridCol>
                <a:gridCol w="1296000">
                  <a:extLst>
                    <a:ext uri="{9D8B030D-6E8A-4147-A177-3AD203B41FA5}">
                      <a16:colId xmlns:a16="http://schemas.microsoft.com/office/drawing/2014/main" val="20005"/>
                    </a:ext>
                  </a:extLst>
                </a:gridCol>
              </a:tblGrid>
              <a:tr h="432000">
                <a:tc>
                  <a:txBody>
                    <a:bodyPr/>
                    <a:lstStyle/>
                    <a:p>
                      <a:pPr algn="just">
                        <a:spcBef>
                          <a:spcPts val="0"/>
                        </a:spcBef>
                      </a:pPr>
                      <a:r>
                        <a:rPr lang="zh-CN" altLang="en-US" sz="1400" dirty="0">
                          <a:effectLst/>
                        </a:rPr>
                        <a:t>属性</a:t>
                      </a:r>
                      <a:endParaRPr lang="zh-CN" altLang="en-US" sz="1400" dirty="0">
                        <a:latin typeface="+mn-lt"/>
                      </a:endParaRPr>
                    </a:p>
                  </a:txBody>
                  <a:tcPr>
                    <a:solidFill>
                      <a:schemeClr val="bg1"/>
                    </a:solidFill>
                  </a:tcPr>
                </a:tc>
                <a:tc>
                  <a:txBody>
                    <a:bodyPr/>
                    <a:lstStyle/>
                    <a:p>
                      <a:pPr algn="just">
                        <a:spcBef>
                          <a:spcPts val="0"/>
                        </a:spcBef>
                      </a:pPr>
                      <a:r>
                        <a:rPr lang="en-US" altLang="zh-CN" sz="1400" dirty="0">
                          <a:effectLst/>
                        </a:rPr>
                        <a:t>PVP</a:t>
                      </a:r>
                      <a:endParaRPr lang="zh-CN" altLang="en-US" sz="1400" dirty="0">
                        <a:latin typeface="+mn-lt"/>
                      </a:endParaRPr>
                    </a:p>
                  </a:txBody>
                  <a:tcPr>
                    <a:solidFill>
                      <a:schemeClr val="bg1"/>
                    </a:solidFill>
                  </a:tcPr>
                </a:tc>
                <a:tc>
                  <a:txBody>
                    <a:bodyPr/>
                    <a:lstStyle/>
                    <a:p>
                      <a:pPr algn="just">
                        <a:spcBef>
                          <a:spcPts val="0"/>
                        </a:spcBef>
                      </a:pPr>
                      <a:r>
                        <a:rPr lang="en-US" altLang="zh-CN" sz="1400" dirty="0">
                          <a:effectLst/>
                        </a:rPr>
                        <a:t>SMP</a:t>
                      </a:r>
                      <a:endParaRPr lang="zh-CN" altLang="en-US" sz="1400" dirty="0">
                        <a:latin typeface="+mn-lt"/>
                      </a:endParaRPr>
                    </a:p>
                  </a:txBody>
                  <a:tcPr>
                    <a:solidFill>
                      <a:schemeClr val="bg1"/>
                    </a:solidFill>
                  </a:tcPr>
                </a:tc>
                <a:tc>
                  <a:txBody>
                    <a:bodyPr/>
                    <a:lstStyle/>
                    <a:p>
                      <a:pPr algn="just">
                        <a:spcBef>
                          <a:spcPts val="0"/>
                        </a:spcBef>
                      </a:pPr>
                      <a:r>
                        <a:rPr lang="en-US" altLang="zh-CN" sz="1400" dirty="0">
                          <a:effectLst/>
                        </a:rPr>
                        <a:t>MPP</a:t>
                      </a:r>
                      <a:endParaRPr lang="zh-CN" altLang="en-US" sz="1400" dirty="0">
                        <a:latin typeface="+mn-lt"/>
                      </a:endParaRPr>
                    </a:p>
                  </a:txBody>
                  <a:tcPr>
                    <a:solidFill>
                      <a:schemeClr val="bg1"/>
                    </a:solidFill>
                  </a:tcPr>
                </a:tc>
                <a:tc>
                  <a:txBody>
                    <a:bodyPr/>
                    <a:lstStyle/>
                    <a:p>
                      <a:pPr algn="just">
                        <a:spcBef>
                          <a:spcPts val="0"/>
                        </a:spcBef>
                      </a:pPr>
                      <a:r>
                        <a:rPr lang="en-US" altLang="zh-CN" sz="1400" dirty="0">
                          <a:effectLst/>
                        </a:rPr>
                        <a:t>DSM</a:t>
                      </a:r>
                      <a:endParaRPr lang="zh-CN" altLang="en-US" sz="1400" dirty="0">
                        <a:latin typeface="+mn-lt"/>
                      </a:endParaRPr>
                    </a:p>
                  </a:txBody>
                  <a:tcPr>
                    <a:solidFill>
                      <a:schemeClr val="bg1"/>
                    </a:solidFill>
                  </a:tcPr>
                </a:tc>
                <a:tc>
                  <a:txBody>
                    <a:bodyPr/>
                    <a:lstStyle/>
                    <a:p>
                      <a:pPr algn="just">
                        <a:spcBef>
                          <a:spcPts val="0"/>
                        </a:spcBef>
                      </a:pPr>
                      <a:r>
                        <a:rPr lang="en-US" altLang="zh-CN" sz="1400" dirty="0">
                          <a:effectLst/>
                        </a:rPr>
                        <a:t>COW</a:t>
                      </a:r>
                      <a:endParaRPr lang="zh-CN" altLang="en-US" sz="1400" dirty="0">
                        <a:latin typeface="+mn-lt"/>
                      </a:endParaRPr>
                    </a:p>
                  </a:txBody>
                  <a:tcPr>
                    <a:solidFill>
                      <a:schemeClr val="bg1"/>
                    </a:solidFill>
                  </a:tcPr>
                </a:tc>
                <a:extLst>
                  <a:ext uri="{0D108BD9-81ED-4DB2-BD59-A6C34878D82A}">
                    <a16:rowId xmlns:a16="http://schemas.microsoft.com/office/drawing/2014/main" val="10000"/>
                  </a:ext>
                </a:extLst>
              </a:tr>
              <a:tr h="43200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结构类型</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algn="just">
                        <a:spcBef>
                          <a:spcPts val="0"/>
                        </a:spcBef>
                      </a:pPr>
                      <a:r>
                        <a:rPr lang="en-US" altLang="zh-CN" sz="1400" dirty="0">
                          <a:effectLst/>
                        </a:rPr>
                        <a:t>MIMD</a:t>
                      </a:r>
                      <a:endParaRPr lang="zh-CN" altLang="en-US" sz="1400" dirty="0">
                        <a:latin typeface="+mn-lt"/>
                      </a:endParaRPr>
                    </a:p>
                  </a:txBody>
                  <a:tcPr>
                    <a:solidFill>
                      <a:schemeClr val="bg1"/>
                    </a:solidFill>
                  </a:tcPr>
                </a:tc>
                <a:tc>
                  <a:txBody>
                    <a:bodyPr/>
                    <a:lstStyle/>
                    <a:p>
                      <a:pPr algn="just">
                        <a:spcBef>
                          <a:spcPts val="0"/>
                        </a:spcBef>
                      </a:pPr>
                      <a:r>
                        <a:rPr lang="en-US" altLang="zh-CN" sz="1400" dirty="0">
                          <a:effectLst/>
                        </a:rPr>
                        <a:t>MIMD</a:t>
                      </a:r>
                      <a:endParaRPr lang="zh-CN" altLang="en-US" sz="1400" dirty="0">
                        <a:latin typeface="+mn-lt"/>
                      </a:endParaRPr>
                    </a:p>
                  </a:txBody>
                  <a:tcPr>
                    <a:solidFill>
                      <a:schemeClr val="bg1"/>
                    </a:solidFill>
                  </a:tcPr>
                </a:tc>
                <a:tc>
                  <a:txBody>
                    <a:bodyPr/>
                    <a:lstStyle/>
                    <a:p>
                      <a:pPr algn="just">
                        <a:spcBef>
                          <a:spcPts val="0"/>
                        </a:spcBef>
                      </a:pPr>
                      <a:r>
                        <a:rPr lang="en-US" altLang="zh-CN" sz="1400" dirty="0">
                          <a:effectLst/>
                        </a:rPr>
                        <a:t>MIMD</a:t>
                      </a:r>
                      <a:endParaRPr lang="zh-CN" altLang="en-US" sz="1400" dirty="0">
                        <a:latin typeface="+mn-lt"/>
                      </a:endParaRPr>
                    </a:p>
                  </a:txBody>
                  <a:tcPr>
                    <a:solidFill>
                      <a:schemeClr val="bg1"/>
                    </a:solidFill>
                  </a:tcPr>
                </a:tc>
                <a:tc>
                  <a:txBody>
                    <a:bodyPr/>
                    <a:lstStyle/>
                    <a:p>
                      <a:pPr algn="just">
                        <a:spcBef>
                          <a:spcPts val="0"/>
                        </a:spcBef>
                      </a:pPr>
                      <a:r>
                        <a:rPr lang="en-US" altLang="zh-CN" sz="1400" dirty="0"/>
                        <a:t>MIMD</a:t>
                      </a:r>
                      <a:endParaRPr lang="zh-CN" altLang="en-US" sz="1400" dirty="0">
                        <a:latin typeface="+mn-lt"/>
                      </a:endParaRPr>
                    </a:p>
                  </a:txBody>
                  <a:tcPr>
                    <a:solidFill>
                      <a:schemeClr val="bg1"/>
                    </a:solidFill>
                  </a:tcPr>
                </a:tc>
                <a:tc>
                  <a:txBody>
                    <a:bodyPr/>
                    <a:lstStyle/>
                    <a:p>
                      <a:pPr algn="just">
                        <a:spcBef>
                          <a:spcPts val="0"/>
                        </a:spcBef>
                      </a:pPr>
                      <a:r>
                        <a:rPr lang="en-US" altLang="zh-CN" sz="1400" dirty="0"/>
                        <a:t>MIMD</a:t>
                      </a:r>
                      <a:endParaRPr lang="zh-CN" altLang="en-US" sz="1400" dirty="0">
                        <a:latin typeface="+mn-lt"/>
                      </a:endParaRPr>
                    </a:p>
                  </a:txBody>
                  <a:tcPr>
                    <a:solidFill>
                      <a:schemeClr val="bg1"/>
                    </a:solidFill>
                  </a:tcPr>
                </a:tc>
                <a:extLst>
                  <a:ext uri="{0D108BD9-81ED-4DB2-BD59-A6C34878D82A}">
                    <a16:rowId xmlns:a16="http://schemas.microsoft.com/office/drawing/2014/main" val="10001"/>
                  </a:ext>
                </a:extLst>
              </a:tr>
              <a:tr h="43200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处理器类型</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专用定制</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algn="just">
                        <a:spcBef>
                          <a:spcPts val="0"/>
                        </a:spcBef>
                      </a:pPr>
                      <a:r>
                        <a:rPr lang="zh-CN" altLang="en-US" sz="1400" dirty="0">
                          <a:effectLst/>
                        </a:rPr>
                        <a:t>商用</a:t>
                      </a:r>
                      <a:endParaRPr lang="zh-CN" altLang="en-US" sz="1400" dirty="0">
                        <a:latin typeface="+mn-lt"/>
                      </a:endParaRPr>
                    </a:p>
                  </a:txBody>
                  <a:tcPr>
                    <a:solidFill>
                      <a:schemeClr val="bg1"/>
                    </a:solidFill>
                  </a:tcPr>
                </a:tc>
                <a:tc>
                  <a:txBody>
                    <a:bodyPr/>
                    <a:lstStyle/>
                    <a:p>
                      <a:pPr algn="just">
                        <a:spcBef>
                          <a:spcPts val="0"/>
                        </a:spcBef>
                      </a:pPr>
                      <a:r>
                        <a:rPr lang="zh-CN" altLang="en-US" sz="1400" dirty="0">
                          <a:effectLst/>
                        </a:rPr>
                        <a:t>商用</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algn="just">
                        <a:spcBef>
                          <a:spcPts val="0"/>
                        </a:spcBef>
                      </a:pPr>
                      <a:r>
                        <a:rPr lang="zh-CN" altLang="en-US" sz="1400" dirty="0">
                          <a:effectLst/>
                        </a:rPr>
                        <a:t>商用</a:t>
                      </a:r>
                      <a:endParaRPr lang="zh-CN" altLang="en-US" sz="1400" dirty="0">
                        <a:latin typeface="+mn-lt"/>
                      </a:endParaRPr>
                    </a:p>
                  </a:txBody>
                  <a:tcPr>
                    <a:solidFill>
                      <a:schemeClr val="bg1"/>
                    </a:solidFill>
                  </a:tcPr>
                </a:tc>
                <a:tc>
                  <a:txBody>
                    <a:bodyPr/>
                    <a:lstStyle/>
                    <a:p>
                      <a:pPr algn="just">
                        <a:spcBef>
                          <a:spcPts val="0"/>
                        </a:spcBef>
                      </a:pPr>
                      <a:r>
                        <a:rPr lang="zh-CN" altLang="en-US" sz="1400" dirty="0">
                          <a:effectLst/>
                        </a:rPr>
                        <a:t>商用</a:t>
                      </a:r>
                      <a:endParaRPr lang="zh-CN" altLang="en-US" sz="1400" dirty="0">
                        <a:latin typeface="+mn-lt"/>
                      </a:endParaRPr>
                    </a:p>
                  </a:txBody>
                  <a:tcPr>
                    <a:solidFill>
                      <a:schemeClr val="bg1"/>
                    </a:solidFill>
                  </a:tcPr>
                </a:tc>
                <a:extLst>
                  <a:ext uri="{0D108BD9-81ED-4DB2-BD59-A6C34878D82A}">
                    <a16:rowId xmlns:a16="http://schemas.microsoft.com/office/drawing/2014/main" val="10002"/>
                  </a:ext>
                </a:extLst>
              </a:tr>
              <a:tr h="432000">
                <a:tc>
                  <a:txBody>
                    <a:bodyPr/>
                    <a:lstStyle/>
                    <a:p>
                      <a:pPr algn="just">
                        <a:spcBef>
                          <a:spcPts val="0"/>
                        </a:spcBef>
                      </a:pPr>
                      <a:r>
                        <a:rPr lang="zh-CN" altLang="en-US" sz="1400" dirty="0">
                          <a:effectLst/>
                        </a:rPr>
                        <a:t>互连网络</a:t>
                      </a:r>
                      <a:endParaRPr lang="zh-CN" altLang="en-US" sz="1400" dirty="0">
                        <a:latin typeface="+mn-lt"/>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定制交叉开关</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总线、交叉开关</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定制网络</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定制网络</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algn="just">
                        <a:spcBef>
                          <a:spcPts val="0"/>
                        </a:spcBef>
                      </a:pPr>
                      <a:r>
                        <a:rPr lang="zh-CN" altLang="en-US" sz="1400" dirty="0"/>
                        <a:t>商用网络（以太、</a:t>
                      </a:r>
                      <a:r>
                        <a:rPr lang="en-US" altLang="zh-CN" sz="1400" dirty="0"/>
                        <a:t>ATM</a:t>
                      </a:r>
                      <a:r>
                        <a:rPr lang="zh-CN" altLang="en-US" sz="1400" dirty="0"/>
                        <a:t>）</a:t>
                      </a:r>
                      <a:endParaRPr lang="zh-CN" altLang="en-US" sz="1400" dirty="0">
                        <a:latin typeface="+mn-lt"/>
                      </a:endParaRPr>
                    </a:p>
                  </a:txBody>
                  <a:tcPr>
                    <a:solidFill>
                      <a:schemeClr val="bg1"/>
                    </a:solidFill>
                  </a:tcPr>
                </a:tc>
                <a:extLst>
                  <a:ext uri="{0D108BD9-81ED-4DB2-BD59-A6C34878D82A}">
                    <a16:rowId xmlns:a16="http://schemas.microsoft.com/office/drawing/2014/main" val="10003"/>
                  </a:ext>
                </a:extLst>
              </a:tr>
              <a:tr h="43200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通信机制</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共享变量</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共享变量</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消息传递</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共享变量</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消息传递</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extLst>
                  <a:ext uri="{0D108BD9-81ED-4DB2-BD59-A6C34878D82A}">
                    <a16:rowId xmlns:a16="http://schemas.microsoft.com/office/drawing/2014/main" val="10004"/>
                  </a:ext>
                </a:extLst>
              </a:tr>
              <a:tr h="432000">
                <a:tc>
                  <a:txBody>
                    <a:bodyPr/>
                    <a:lstStyle/>
                    <a:p>
                      <a:pPr algn="just">
                        <a:spcBef>
                          <a:spcPts val="0"/>
                        </a:spcBef>
                      </a:pPr>
                      <a:r>
                        <a:rPr lang="zh-CN" altLang="en-US" sz="1400" dirty="0">
                          <a:effectLst/>
                        </a:rPr>
                        <a:t>地址空间</a:t>
                      </a:r>
                      <a:endParaRPr lang="zh-CN" altLang="en-US" sz="1400" dirty="0">
                        <a:latin typeface="+mn-lt"/>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单地址空间</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单地址空间</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多地址空间</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单地址空间</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多地址空间</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extLst>
                  <a:ext uri="{0D108BD9-81ED-4DB2-BD59-A6C34878D82A}">
                    <a16:rowId xmlns:a16="http://schemas.microsoft.com/office/drawing/2014/main" val="10005"/>
                  </a:ext>
                </a:extLst>
              </a:tr>
              <a:tr h="43200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系统存储器</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集中共享</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集中共享</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分布非共享</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分布共享</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分布非共享</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extLst>
                  <a:ext uri="{0D108BD9-81ED-4DB2-BD59-A6C34878D82A}">
                    <a16:rowId xmlns:a16="http://schemas.microsoft.com/office/drawing/2014/main" val="10006"/>
                  </a:ext>
                </a:extLst>
              </a:tr>
              <a:tr h="43200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访存模型</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400" dirty="0">
                          <a:effectLst/>
                        </a:rPr>
                        <a:t>UMA</a:t>
                      </a:r>
                      <a:endParaRPr lang="en-US" altLang="zh-CN"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algn="just">
                        <a:spcBef>
                          <a:spcPts val="0"/>
                        </a:spcBef>
                      </a:pPr>
                      <a:r>
                        <a:rPr lang="en-US" altLang="zh-CN" sz="1400" dirty="0">
                          <a:effectLst/>
                        </a:rPr>
                        <a:t>UMA</a:t>
                      </a:r>
                      <a:endParaRPr lang="zh-CN" altLang="en-US" sz="1400" dirty="0">
                        <a:latin typeface="+mn-lt"/>
                      </a:endParaRPr>
                    </a:p>
                  </a:txBody>
                  <a:tcPr>
                    <a:solidFill>
                      <a:schemeClr val="bg1"/>
                    </a:solidFill>
                  </a:tcPr>
                </a:tc>
                <a:tc>
                  <a:txBody>
                    <a:bodyPr/>
                    <a:lstStyle/>
                    <a:p>
                      <a:pPr algn="just">
                        <a:spcBef>
                          <a:spcPts val="0"/>
                        </a:spcBef>
                      </a:pPr>
                      <a:r>
                        <a:rPr lang="en-US" altLang="zh-CN" sz="1400" dirty="0">
                          <a:effectLst/>
                        </a:rPr>
                        <a:t>NORMA</a:t>
                      </a:r>
                      <a:endParaRPr lang="zh-CN" altLang="en-US" sz="1400" dirty="0">
                        <a:latin typeface="+mn-lt"/>
                      </a:endParaRPr>
                    </a:p>
                  </a:txBody>
                  <a:tcPr>
                    <a:solidFill>
                      <a:schemeClr val="bg1"/>
                    </a:solidFill>
                  </a:tcPr>
                </a:tc>
                <a:tc>
                  <a:txBody>
                    <a:bodyPr/>
                    <a:lstStyle/>
                    <a:p>
                      <a:pPr algn="just">
                        <a:spcBef>
                          <a:spcPts val="0"/>
                        </a:spcBef>
                      </a:pPr>
                      <a:r>
                        <a:rPr lang="en-US" altLang="zh-CN" sz="1400" dirty="0"/>
                        <a:t>NUMA</a:t>
                      </a:r>
                      <a:endParaRPr lang="zh-CN" altLang="en-US" sz="1400" dirty="0">
                        <a:latin typeface="+mn-lt"/>
                      </a:endParaRPr>
                    </a:p>
                  </a:txBody>
                  <a:tcPr>
                    <a:solidFill>
                      <a:schemeClr val="bg1"/>
                    </a:solidFill>
                  </a:tcPr>
                </a:tc>
                <a:tc>
                  <a:txBody>
                    <a:bodyPr/>
                    <a:lstStyle/>
                    <a:p>
                      <a:pPr algn="just">
                        <a:spcBef>
                          <a:spcPts val="0"/>
                        </a:spcBef>
                      </a:pPr>
                      <a:r>
                        <a:rPr lang="en-US" altLang="zh-CN" sz="1400" dirty="0"/>
                        <a:t>NORMA</a:t>
                      </a:r>
                      <a:endParaRPr lang="zh-CN" altLang="en-US" sz="1400" dirty="0">
                        <a:latin typeface="+mn-lt"/>
                      </a:endParaRPr>
                    </a:p>
                  </a:txBody>
                  <a:tcPr>
                    <a:solidFill>
                      <a:schemeClr val="bg1"/>
                    </a:solidFill>
                  </a:tcPr>
                </a:tc>
                <a:extLst>
                  <a:ext uri="{0D108BD9-81ED-4DB2-BD59-A6C34878D82A}">
                    <a16:rowId xmlns:a16="http://schemas.microsoft.com/office/drawing/2014/main" val="10007"/>
                  </a:ext>
                </a:extLst>
              </a:tr>
              <a:tr h="432000">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zh-CN" altLang="en-US" sz="1400" dirty="0">
                          <a:effectLst/>
                        </a:rPr>
                        <a:t>代表机器</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indent="0" algn="just">
                        <a:spcBef>
                          <a:spcPts val="0"/>
                        </a:spcBef>
                      </a:pPr>
                      <a:r>
                        <a:rPr lang="en-US" altLang="zh-CN" sz="1400" dirty="0">
                          <a:effectLst/>
                        </a:rPr>
                        <a:t>Cray C-90,</a:t>
                      </a:r>
                      <a:r>
                        <a:rPr lang="en-US" altLang="zh-CN" sz="1400" baseline="0" dirty="0">
                          <a:effectLst/>
                        </a:rPr>
                        <a:t> </a:t>
                      </a:r>
                      <a:r>
                        <a:rPr lang="en-US" altLang="zh-CN" sz="1400" dirty="0">
                          <a:effectLst/>
                        </a:rPr>
                        <a:t>Cray T-90，</a:t>
                      </a:r>
                      <a:r>
                        <a:rPr lang="zh-CN" altLang="en-US" sz="1400" dirty="0">
                          <a:effectLst/>
                        </a:rPr>
                        <a:t>银河1号</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indent="0" algn="just">
                        <a:spcBef>
                          <a:spcPts val="0"/>
                        </a:spcBef>
                      </a:pPr>
                      <a:r>
                        <a:rPr lang="en-US" altLang="zh-CN" sz="1400" dirty="0">
                          <a:effectLst/>
                        </a:rPr>
                        <a:t>IBM R50,</a:t>
                      </a:r>
                      <a:r>
                        <a:rPr lang="en-US" altLang="zh-CN" sz="1400" baseline="0" dirty="0">
                          <a:effectLst/>
                        </a:rPr>
                        <a:t> </a:t>
                      </a:r>
                      <a:r>
                        <a:rPr lang="en-US" altLang="zh-CN" sz="1400" dirty="0">
                          <a:effectLst/>
                        </a:rPr>
                        <a:t>SGI Power Challenge，</a:t>
                      </a:r>
                      <a:r>
                        <a:rPr lang="zh-CN" altLang="en-US" sz="1400" dirty="0">
                          <a:effectLst/>
                        </a:rPr>
                        <a:t>曙光1号</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400" dirty="0">
                          <a:effectLst/>
                        </a:rPr>
                        <a:t>Intel Paragon，    IBM</a:t>
                      </a:r>
                      <a:r>
                        <a:rPr lang="en-US" altLang="zh-CN" sz="1400" baseline="0" dirty="0">
                          <a:effectLst/>
                        </a:rPr>
                        <a:t> Option White</a:t>
                      </a:r>
                      <a:r>
                        <a:rPr lang="en-US" altLang="zh-CN" sz="1400" dirty="0">
                          <a:effectLst/>
                        </a:rPr>
                        <a:t>，</a:t>
                      </a:r>
                      <a:r>
                        <a:rPr lang="zh-CN" altLang="en-US" sz="1400" dirty="0">
                          <a:effectLst/>
                        </a:rPr>
                        <a:t>曙光1000/2000</a:t>
                      </a:r>
                      <a:endParaRPr lang="zh-CN" altLang="en-US" sz="1400" dirty="0">
                        <a:solidFill>
                          <a:schemeClr val="tx1"/>
                        </a:solidFill>
                        <a:effectLst/>
                        <a:latin typeface="+mn-lt"/>
                        <a:ea typeface="宋体" charset="-122"/>
                        <a:cs typeface="Times New Roman" pitchFamily="18" charset="0"/>
                      </a:endParaRPr>
                    </a:p>
                  </a:txBody>
                  <a:tcPr>
                    <a:solidFill>
                      <a:schemeClr val="bg1"/>
                    </a:solidFill>
                  </a:tcPr>
                </a:tc>
                <a:tc>
                  <a:txBody>
                    <a:bodyPr/>
                    <a:lstStyle/>
                    <a:p>
                      <a:pPr indent="0" algn="just">
                        <a:spcBef>
                          <a:spcPts val="0"/>
                        </a:spcBef>
                      </a:pPr>
                      <a:r>
                        <a:rPr lang="en-US" altLang="zh-CN" sz="1400" dirty="0"/>
                        <a:t>Stanford  DASH, Cray T3D</a:t>
                      </a:r>
                      <a:endParaRPr lang="zh-CN" altLang="en-US" sz="1400" dirty="0">
                        <a:latin typeface="+mn-lt"/>
                      </a:endParaRPr>
                    </a:p>
                  </a:txBody>
                  <a:tcPr>
                    <a:solidFill>
                      <a:schemeClr val="bg1"/>
                    </a:solidFill>
                  </a:tcPr>
                </a:tc>
                <a:tc>
                  <a:txBody>
                    <a:bodyPr/>
                    <a:lstStyle/>
                    <a:p>
                      <a:pPr indent="0" algn="just">
                        <a:spcBef>
                          <a:spcPts val="0"/>
                        </a:spcBef>
                      </a:pPr>
                      <a:r>
                        <a:rPr lang="en-US" altLang="zh-CN" sz="1400" dirty="0"/>
                        <a:t>Berkeley</a:t>
                      </a:r>
                      <a:r>
                        <a:rPr lang="en-US" altLang="zh-CN" sz="1400" baseline="0" dirty="0"/>
                        <a:t> NOW, Alpha Farm</a:t>
                      </a:r>
                      <a:endParaRPr lang="zh-CN" altLang="en-US" sz="1400" dirty="0">
                        <a:latin typeface="+mn-lt"/>
                      </a:endParaRPr>
                    </a:p>
                  </a:txBody>
                  <a:tcPr>
                    <a:solidFill>
                      <a:schemeClr val="bg1"/>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1.4.2 </a:t>
            </a:r>
            <a:r>
              <a:rPr lang="zh-CN" altLang="en-US" dirty="0"/>
              <a:t>并行计算机访存模型</a:t>
            </a:r>
          </a:p>
        </p:txBody>
      </p:sp>
      <p:sp>
        <p:nvSpPr>
          <p:cNvPr id="3" name="内容占位符 2"/>
          <p:cNvSpPr>
            <a:spLocks noGrp="1"/>
          </p:cNvSpPr>
          <p:nvPr>
            <p:ph sz="quarter" idx="1"/>
          </p:nvPr>
        </p:nvSpPr>
        <p:spPr/>
        <p:txBody>
          <a:bodyPr/>
          <a:lstStyle/>
          <a:p>
            <a:r>
              <a:rPr lang="zh-CN" altLang="en-US" dirty="0">
                <a:cs typeface="Times New Roman" pitchFamily="18" charset="0"/>
              </a:rPr>
              <a:t>均匀存储访问 </a:t>
            </a:r>
            <a:r>
              <a:rPr lang="en-US" altLang="zh-CN" dirty="0">
                <a:cs typeface="Times New Roman" pitchFamily="18" charset="0"/>
              </a:rPr>
              <a:t>(UMA)</a:t>
            </a:r>
            <a:endParaRPr lang="zh-CN" altLang="en-US" dirty="0">
              <a:cs typeface="Times New Roman" pitchFamily="18" charset="0"/>
            </a:endParaRPr>
          </a:p>
          <a:p>
            <a:pPr lvl="1"/>
            <a:r>
              <a:rPr lang="zh-CN" altLang="en-US" dirty="0">
                <a:cs typeface="Times New Roman" pitchFamily="18" charset="0"/>
              </a:rPr>
              <a:t>物理存储器被所有处理器均匀共享</a:t>
            </a:r>
          </a:p>
          <a:p>
            <a:pPr lvl="1"/>
            <a:r>
              <a:rPr lang="zh-CN" altLang="en-US" dirty="0">
                <a:cs typeface="Times New Roman" pitchFamily="18" charset="0"/>
              </a:rPr>
              <a:t>所有处理器访问任何存储字取相同的时间</a:t>
            </a:r>
          </a:p>
          <a:p>
            <a:pPr lvl="1"/>
            <a:r>
              <a:rPr lang="zh-CN" altLang="en-US" dirty="0">
                <a:cs typeface="Times New Roman" pitchFamily="18" charset="0"/>
              </a:rPr>
              <a:t>每台处理器可带私有高速缓存</a:t>
            </a:r>
          </a:p>
          <a:p>
            <a:pPr lvl="1"/>
            <a:r>
              <a:rPr lang="zh-CN" altLang="en-US" dirty="0">
                <a:cs typeface="Times New Roman" pitchFamily="18" charset="0"/>
              </a:rPr>
              <a:t>外围设备也可以一定形式共享</a:t>
            </a:r>
            <a:endParaRPr lang="en-US" altLang="zh-CN" dirty="0">
              <a:cs typeface="Times New Roman" pitchFamily="18" charset="0"/>
            </a:endParaRPr>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22</a:t>
            </a:fld>
            <a:endParaRPr lang="zh-CN" altLang="en-US"/>
          </a:p>
        </p:txBody>
      </p:sp>
      <p:graphicFrame>
        <p:nvGraphicFramePr>
          <p:cNvPr id="25602" name="Object 4"/>
          <p:cNvGraphicFramePr>
            <a:graphicFrameLocks noChangeAspect="1"/>
          </p:cNvGraphicFramePr>
          <p:nvPr>
            <p:extLst>
              <p:ext uri="{D42A27DB-BD31-4B8C-83A1-F6EECF244321}">
                <p14:modId xmlns:p14="http://schemas.microsoft.com/office/powerpoint/2010/main" val="671602110"/>
              </p:ext>
            </p:extLst>
          </p:nvPr>
        </p:nvGraphicFramePr>
        <p:xfrm>
          <a:off x="1547813" y="3429000"/>
          <a:ext cx="5880100" cy="2947987"/>
        </p:xfrm>
        <a:graphic>
          <a:graphicData uri="http://schemas.openxmlformats.org/presentationml/2006/ole">
            <mc:AlternateContent xmlns:mc="http://schemas.openxmlformats.org/markup-compatibility/2006">
              <mc:Choice xmlns:v="urn:schemas-microsoft-com:vml" Requires="v">
                <p:oleObj name="Visio" r:id="rId2" imgW="3592498" imgH="1844910" progId="Visio.Drawing.11">
                  <p:embed/>
                </p:oleObj>
              </mc:Choice>
              <mc:Fallback>
                <p:oleObj name="Visio" r:id="rId2" imgW="3592498" imgH="1844910" progId="Visio.Drawing.11">
                  <p:embed/>
                  <p:pic>
                    <p:nvPicPr>
                      <p:cNvPr id="0" name="Object 4"/>
                      <p:cNvPicPr>
                        <a:picLocks noChangeAspect="1" noChangeArrowheads="1"/>
                      </p:cNvPicPr>
                      <p:nvPr/>
                    </p:nvPicPr>
                    <p:blipFill>
                      <a:blip r:embed="rId3"/>
                      <a:srcRect/>
                      <a:stretch>
                        <a:fillRect/>
                      </a:stretch>
                    </p:blipFill>
                    <p:spPr bwMode="auto">
                      <a:xfrm>
                        <a:off x="1547813" y="3429000"/>
                        <a:ext cx="5880100" cy="2947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1.4.2 </a:t>
            </a:r>
            <a:r>
              <a:rPr lang="zh-CN" altLang="en-US" dirty="0"/>
              <a:t>并行计算机访存模型</a:t>
            </a:r>
          </a:p>
        </p:txBody>
      </p:sp>
      <p:sp>
        <p:nvSpPr>
          <p:cNvPr id="3" name="内容占位符 2"/>
          <p:cNvSpPr>
            <a:spLocks noGrp="1"/>
          </p:cNvSpPr>
          <p:nvPr>
            <p:ph sz="quarter" idx="1"/>
          </p:nvPr>
        </p:nvSpPr>
        <p:spPr>
          <a:xfrm>
            <a:off x="457200" y="1219200"/>
            <a:ext cx="4618856" cy="4937760"/>
          </a:xfrm>
        </p:spPr>
        <p:txBody>
          <a:bodyPr/>
          <a:lstStyle/>
          <a:p>
            <a:pPr algn="just"/>
            <a:r>
              <a:rPr lang="zh-CN" altLang="en-US" dirty="0">
                <a:cs typeface="Times New Roman" pitchFamily="18" charset="0"/>
              </a:rPr>
              <a:t>非均匀存储访问</a:t>
            </a:r>
            <a:r>
              <a:rPr lang="en-US" altLang="zh-CN" dirty="0">
                <a:cs typeface="Times New Roman" pitchFamily="18" charset="0"/>
              </a:rPr>
              <a:t>(NUMA)</a:t>
            </a:r>
            <a:endParaRPr lang="zh-CN" altLang="en-US" dirty="0">
              <a:cs typeface="Times New Roman" pitchFamily="18" charset="0"/>
            </a:endParaRPr>
          </a:p>
          <a:p>
            <a:pPr lvl="1" algn="just"/>
            <a:r>
              <a:rPr lang="zh-CN" altLang="en-US" dirty="0">
                <a:cs typeface="Times New Roman" pitchFamily="18" charset="0"/>
              </a:rPr>
              <a:t>共享存储器在物理上分布在所有处理器中，所有本地存储器的集合组成了全局地址空间</a:t>
            </a:r>
          </a:p>
          <a:p>
            <a:pPr lvl="1" algn="just"/>
            <a:r>
              <a:rPr lang="zh-CN" altLang="en-US" dirty="0">
                <a:cs typeface="Times New Roman" pitchFamily="18" charset="0"/>
              </a:rPr>
              <a:t>处理器访问存储器的时间是不一样的</a:t>
            </a:r>
            <a:endParaRPr lang="en-US" altLang="zh-CN" dirty="0">
              <a:cs typeface="Times New Roman" pitchFamily="18" charset="0"/>
            </a:endParaRPr>
          </a:p>
          <a:p>
            <a:pPr lvl="2" algn="just"/>
            <a:r>
              <a:rPr lang="zh-CN" altLang="en-US" dirty="0">
                <a:cs typeface="Times New Roman" pitchFamily="18" charset="0"/>
              </a:rPr>
              <a:t>访问本地存储器</a:t>
            </a:r>
            <a:r>
              <a:rPr lang="zh-CN" altLang="en-US" dirty="0"/>
              <a:t>或群内共享存储器较快</a:t>
            </a:r>
            <a:endParaRPr lang="en-US" altLang="zh-CN" dirty="0"/>
          </a:p>
          <a:p>
            <a:pPr lvl="2" algn="just"/>
            <a:r>
              <a:rPr lang="zh-CN" altLang="en-US" dirty="0"/>
              <a:t>访问外地存储器或全局共享存储器较慢</a:t>
            </a:r>
          </a:p>
          <a:p>
            <a:pPr lvl="1" algn="just"/>
            <a:r>
              <a:rPr lang="zh-CN" altLang="en-US" dirty="0"/>
              <a:t>每台处理器可带私有高速缓存，外设也可以某种形式共享 </a:t>
            </a:r>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23</a:t>
            </a:fld>
            <a:endParaRPr lang="zh-CN" altLang="en-US"/>
          </a:p>
        </p:txBody>
      </p:sp>
      <p:graphicFrame>
        <p:nvGraphicFramePr>
          <p:cNvPr id="148" name="对象 147"/>
          <p:cNvGraphicFramePr>
            <a:graphicFrameLocks noChangeAspect="1"/>
          </p:cNvGraphicFramePr>
          <p:nvPr>
            <p:extLst>
              <p:ext uri="{D42A27DB-BD31-4B8C-83A1-F6EECF244321}">
                <p14:modId xmlns:p14="http://schemas.microsoft.com/office/powerpoint/2010/main" val="3462972813"/>
              </p:ext>
            </p:extLst>
          </p:nvPr>
        </p:nvGraphicFramePr>
        <p:xfrm>
          <a:off x="5292080" y="891512"/>
          <a:ext cx="3467156" cy="2285888"/>
        </p:xfrm>
        <a:graphic>
          <a:graphicData uri="http://schemas.openxmlformats.org/presentationml/2006/ole">
            <mc:AlternateContent xmlns:mc="http://schemas.openxmlformats.org/markup-compatibility/2006">
              <mc:Choice xmlns:v="urn:schemas-microsoft-com:vml" Requires="v">
                <p:oleObj name="Visio" r:id="rId2" imgW="2773725" imgH="1828710" progId="Visio.Drawing.11">
                  <p:embed/>
                </p:oleObj>
              </mc:Choice>
              <mc:Fallback>
                <p:oleObj name="Visio" r:id="rId2" imgW="2773725" imgH="1828710" progId="Visio.Drawing.11">
                  <p:embed/>
                  <p:pic>
                    <p:nvPicPr>
                      <p:cNvPr id="0" name=""/>
                      <p:cNvPicPr/>
                      <p:nvPr/>
                    </p:nvPicPr>
                    <p:blipFill>
                      <a:blip r:embed="rId3"/>
                      <a:stretch>
                        <a:fillRect/>
                      </a:stretch>
                    </p:blipFill>
                    <p:spPr>
                      <a:xfrm>
                        <a:off x="5292080" y="891512"/>
                        <a:ext cx="3467156" cy="2285888"/>
                      </a:xfrm>
                      <a:prstGeom prst="rect">
                        <a:avLst/>
                      </a:prstGeom>
                    </p:spPr>
                  </p:pic>
                </p:oleObj>
              </mc:Fallback>
            </mc:AlternateContent>
          </a:graphicData>
        </a:graphic>
      </p:graphicFrame>
      <p:graphicFrame>
        <p:nvGraphicFramePr>
          <p:cNvPr id="149" name="对象 148"/>
          <p:cNvGraphicFramePr>
            <a:graphicFrameLocks noChangeAspect="1"/>
          </p:cNvGraphicFramePr>
          <p:nvPr>
            <p:extLst>
              <p:ext uri="{D42A27DB-BD31-4B8C-83A1-F6EECF244321}">
                <p14:modId xmlns:p14="http://schemas.microsoft.com/office/powerpoint/2010/main" val="3980464011"/>
              </p:ext>
            </p:extLst>
          </p:nvPr>
        </p:nvGraphicFramePr>
        <p:xfrm>
          <a:off x="5220072" y="3227974"/>
          <a:ext cx="3672408" cy="3441386"/>
        </p:xfrm>
        <a:graphic>
          <a:graphicData uri="http://schemas.openxmlformats.org/presentationml/2006/ole">
            <mc:AlternateContent xmlns:mc="http://schemas.openxmlformats.org/markup-compatibility/2006">
              <mc:Choice xmlns:v="urn:schemas-microsoft-com:vml" Requires="v">
                <p:oleObj name="Visio" r:id="rId4" imgW="3407187" imgH="3192210" progId="Visio.Drawing.11">
                  <p:embed/>
                </p:oleObj>
              </mc:Choice>
              <mc:Fallback>
                <p:oleObj name="Visio" r:id="rId4" imgW="3407187" imgH="3192210" progId="Visio.Drawing.11">
                  <p:embed/>
                  <p:pic>
                    <p:nvPicPr>
                      <p:cNvPr id="0" name=""/>
                      <p:cNvPicPr/>
                      <p:nvPr/>
                    </p:nvPicPr>
                    <p:blipFill>
                      <a:blip r:embed="rId5"/>
                      <a:stretch>
                        <a:fillRect/>
                      </a:stretch>
                    </p:blipFill>
                    <p:spPr>
                      <a:xfrm>
                        <a:off x="5220072" y="3227974"/>
                        <a:ext cx="3672408" cy="3441386"/>
                      </a:xfrm>
                      <a:prstGeom prst="rect">
                        <a:avLst/>
                      </a:prstGeom>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1.4.2 </a:t>
            </a:r>
            <a:r>
              <a:rPr lang="zh-CN" altLang="en-US" dirty="0"/>
              <a:t>并行计算机访存模型</a:t>
            </a:r>
          </a:p>
        </p:txBody>
      </p:sp>
      <p:sp>
        <p:nvSpPr>
          <p:cNvPr id="3" name="内容占位符 2"/>
          <p:cNvSpPr>
            <a:spLocks noGrp="1"/>
          </p:cNvSpPr>
          <p:nvPr>
            <p:ph sz="quarter" idx="1"/>
          </p:nvPr>
        </p:nvSpPr>
        <p:spPr/>
        <p:txBody>
          <a:bodyPr/>
          <a:lstStyle/>
          <a:p>
            <a:r>
              <a:rPr lang="zh-CN" altLang="en-US" dirty="0"/>
              <a:t>全高速缓存存储访问</a:t>
            </a:r>
            <a:r>
              <a:rPr lang="en-US" altLang="zh-CN" dirty="0"/>
              <a:t>(COMA)</a:t>
            </a:r>
          </a:p>
          <a:p>
            <a:pPr lvl="1"/>
            <a:r>
              <a:rPr lang="zh-CN" altLang="en-US" dirty="0"/>
              <a:t>各处理器节点中没有存储层次结构，全部高速缓存组成了全局地址空间</a:t>
            </a:r>
          </a:p>
          <a:p>
            <a:pPr lvl="1"/>
            <a:r>
              <a:rPr lang="zh-CN" altLang="en-US" dirty="0"/>
              <a:t>利用分布的高速缓存目录</a:t>
            </a:r>
            <a:r>
              <a:rPr lang="en-US" altLang="zh-CN" dirty="0"/>
              <a:t>D</a:t>
            </a:r>
            <a:r>
              <a:rPr lang="zh-CN" altLang="en-US" dirty="0"/>
              <a:t>进行远程高速缓存的访问</a:t>
            </a:r>
          </a:p>
          <a:p>
            <a:pPr lvl="1"/>
            <a:r>
              <a:rPr lang="en-US" altLang="zh-CN" dirty="0"/>
              <a:t>COMA</a:t>
            </a:r>
            <a:r>
              <a:rPr lang="zh-CN" altLang="en-US" dirty="0"/>
              <a:t>中的高速缓存容量一般都大于2 级高速缓存容量</a:t>
            </a:r>
          </a:p>
          <a:p>
            <a:pPr lvl="1"/>
            <a:r>
              <a:rPr lang="zh-CN" altLang="en-US" dirty="0"/>
              <a:t>使用</a:t>
            </a:r>
            <a:r>
              <a:rPr lang="en-US" altLang="zh-CN" dirty="0"/>
              <a:t>COMA</a:t>
            </a:r>
            <a:r>
              <a:rPr lang="zh-CN" altLang="en-US" dirty="0"/>
              <a:t>时，数据开始时可任意分配，因为在运行时它最终会被迁移到要用到它们的地方 </a:t>
            </a:r>
          </a:p>
          <a:p>
            <a:endParaRPr lang="zh-CN" altLang="en-US" dirty="0"/>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24</a:t>
            </a:fld>
            <a:endParaRPr lang="zh-CN" altLang="en-US" dirty="0"/>
          </a:p>
        </p:txBody>
      </p:sp>
      <p:graphicFrame>
        <p:nvGraphicFramePr>
          <p:cNvPr id="26626" name="Object 4"/>
          <p:cNvGraphicFramePr>
            <a:graphicFrameLocks noChangeAspect="1"/>
          </p:cNvGraphicFramePr>
          <p:nvPr>
            <p:extLst>
              <p:ext uri="{D42A27DB-BD31-4B8C-83A1-F6EECF244321}">
                <p14:modId xmlns:p14="http://schemas.microsoft.com/office/powerpoint/2010/main" val="3004767181"/>
              </p:ext>
            </p:extLst>
          </p:nvPr>
        </p:nvGraphicFramePr>
        <p:xfrm>
          <a:off x="3132138" y="4149725"/>
          <a:ext cx="3354387" cy="2268538"/>
        </p:xfrm>
        <a:graphic>
          <a:graphicData uri="http://schemas.openxmlformats.org/presentationml/2006/ole">
            <mc:AlternateContent xmlns:mc="http://schemas.openxmlformats.org/markup-compatibility/2006">
              <mc:Choice xmlns:v="urn:schemas-microsoft-com:vml" Requires="v">
                <p:oleObj name="Visio" r:id="rId2" imgW="2094881" imgH="1419660" progId="Visio.Drawing.11">
                  <p:embed/>
                </p:oleObj>
              </mc:Choice>
              <mc:Fallback>
                <p:oleObj name="Visio" r:id="rId2" imgW="2094881" imgH="1419660" progId="Visio.Drawing.11">
                  <p:embed/>
                  <p:pic>
                    <p:nvPicPr>
                      <p:cNvPr id="0" name="Object 4"/>
                      <p:cNvPicPr>
                        <a:picLocks noChangeAspect="1" noChangeArrowheads="1"/>
                      </p:cNvPicPr>
                      <p:nvPr/>
                    </p:nvPicPr>
                    <p:blipFill>
                      <a:blip r:embed="rId3"/>
                      <a:srcRect/>
                      <a:stretch>
                        <a:fillRect/>
                      </a:stretch>
                    </p:blipFill>
                    <p:spPr bwMode="auto">
                      <a:xfrm>
                        <a:off x="3132138" y="4149725"/>
                        <a:ext cx="3354387" cy="2268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1.4.2 </a:t>
            </a:r>
            <a:r>
              <a:rPr lang="zh-CN" altLang="en-US" dirty="0"/>
              <a:t>并行计算机访存模型</a:t>
            </a:r>
          </a:p>
        </p:txBody>
      </p:sp>
      <p:sp>
        <p:nvSpPr>
          <p:cNvPr id="3" name="内容占位符 2"/>
          <p:cNvSpPr>
            <a:spLocks noGrp="1"/>
          </p:cNvSpPr>
          <p:nvPr>
            <p:ph sz="quarter" idx="1"/>
          </p:nvPr>
        </p:nvSpPr>
        <p:spPr/>
        <p:txBody>
          <a:bodyPr/>
          <a:lstStyle/>
          <a:p>
            <a:r>
              <a:rPr lang="zh-CN" altLang="en-US" dirty="0"/>
              <a:t>高速缓存一致性非均匀存储访问</a:t>
            </a:r>
            <a:r>
              <a:rPr lang="en-US" altLang="zh-CN" dirty="0"/>
              <a:t>(CC-NUMA)</a:t>
            </a:r>
          </a:p>
          <a:p>
            <a:pPr lvl="1"/>
            <a:r>
              <a:rPr lang="zh-CN" altLang="en-US" sz="2200" dirty="0"/>
              <a:t>大多数使用基于目录的高速缓存一致性协议</a:t>
            </a:r>
          </a:p>
          <a:p>
            <a:pPr lvl="1"/>
            <a:r>
              <a:rPr lang="zh-CN" altLang="en-US" sz="2200" dirty="0"/>
              <a:t>保留</a:t>
            </a:r>
            <a:r>
              <a:rPr lang="en-US" altLang="zh-CN" sz="2200" dirty="0"/>
              <a:t>SMP</a:t>
            </a:r>
            <a:r>
              <a:rPr lang="zh-CN" altLang="en-US" sz="2200" dirty="0"/>
              <a:t>结构易于编程的优点，也改善常规</a:t>
            </a:r>
            <a:r>
              <a:rPr lang="en-US" altLang="zh-CN" sz="2200" dirty="0"/>
              <a:t>SMP</a:t>
            </a:r>
            <a:r>
              <a:rPr lang="zh-CN" altLang="en-US" sz="2200" dirty="0"/>
              <a:t>的可扩放性</a:t>
            </a:r>
          </a:p>
          <a:p>
            <a:pPr lvl="1"/>
            <a:r>
              <a:rPr lang="en-US" altLang="zh-CN" sz="2200" dirty="0"/>
              <a:t>CC-NUMA</a:t>
            </a:r>
            <a:r>
              <a:rPr lang="zh-CN" altLang="en-US" sz="2200" dirty="0"/>
              <a:t>实际上是一个分布共享存储的</a:t>
            </a:r>
            <a:r>
              <a:rPr lang="en-US" altLang="zh-CN" sz="2200" dirty="0"/>
              <a:t>DSM</a:t>
            </a:r>
            <a:r>
              <a:rPr lang="zh-CN" altLang="en-US" sz="2200" dirty="0"/>
              <a:t>多处理机系统</a:t>
            </a:r>
          </a:p>
          <a:p>
            <a:pPr lvl="1"/>
            <a:r>
              <a:rPr lang="zh-CN" altLang="en-US" sz="2200" dirty="0"/>
              <a:t>最显著的优点是程序员无需明确地在节点上分配数据</a:t>
            </a:r>
            <a:endParaRPr lang="en-US" altLang="zh-CN" sz="2200" dirty="0"/>
          </a:p>
          <a:p>
            <a:pPr lvl="2"/>
            <a:r>
              <a:rPr lang="zh-CN" altLang="en-US" sz="1900" dirty="0"/>
              <a:t>系统的硬件和软件开始时自动在各节点分配数据</a:t>
            </a:r>
            <a:endParaRPr lang="en-US" altLang="zh-CN" sz="1900" dirty="0"/>
          </a:p>
          <a:p>
            <a:pPr lvl="2"/>
            <a:r>
              <a:rPr lang="zh-CN" altLang="en-US" sz="1900" dirty="0"/>
              <a:t>在运行期间，高速缓存一致性硬件会自动地将数据迁移至要用到它的地方</a:t>
            </a:r>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25</a:t>
            </a:fld>
            <a:endParaRPr lang="zh-CN" altLang="en-US"/>
          </a:p>
        </p:txBody>
      </p:sp>
      <p:graphicFrame>
        <p:nvGraphicFramePr>
          <p:cNvPr id="27650" name="Object 4"/>
          <p:cNvGraphicFramePr>
            <a:graphicFrameLocks noChangeAspect="1"/>
          </p:cNvGraphicFramePr>
          <p:nvPr>
            <p:extLst>
              <p:ext uri="{D42A27DB-BD31-4B8C-83A1-F6EECF244321}">
                <p14:modId xmlns:p14="http://schemas.microsoft.com/office/powerpoint/2010/main" val="2040672607"/>
              </p:ext>
            </p:extLst>
          </p:nvPr>
        </p:nvGraphicFramePr>
        <p:xfrm>
          <a:off x="1763713" y="4323482"/>
          <a:ext cx="5584825" cy="2201862"/>
        </p:xfrm>
        <a:graphic>
          <a:graphicData uri="http://schemas.openxmlformats.org/presentationml/2006/ole">
            <mc:AlternateContent xmlns:mc="http://schemas.openxmlformats.org/markup-compatibility/2006">
              <mc:Choice xmlns:v="urn:schemas-microsoft-com:vml" Requires="v">
                <p:oleObj name="Visio" r:id="rId2" imgW="3726484" imgH="1468260" progId="Visio.Drawing.11">
                  <p:embed/>
                </p:oleObj>
              </mc:Choice>
              <mc:Fallback>
                <p:oleObj name="Visio" r:id="rId2" imgW="3726484" imgH="1468260" progId="Visio.Drawing.11">
                  <p:embed/>
                  <p:pic>
                    <p:nvPicPr>
                      <p:cNvPr id="0" name="Object 4"/>
                      <p:cNvPicPr>
                        <a:picLocks noChangeAspect="1" noChangeArrowheads="1"/>
                      </p:cNvPicPr>
                      <p:nvPr/>
                    </p:nvPicPr>
                    <p:blipFill>
                      <a:blip r:embed="rId3"/>
                      <a:srcRect/>
                      <a:stretch>
                        <a:fillRect/>
                      </a:stretch>
                    </p:blipFill>
                    <p:spPr bwMode="auto">
                      <a:xfrm>
                        <a:off x="1763713" y="4323482"/>
                        <a:ext cx="5584825" cy="22018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1.4.2 </a:t>
            </a:r>
            <a:r>
              <a:rPr lang="zh-CN" altLang="en-US" dirty="0"/>
              <a:t>并行计算机访存模型</a:t>
            </a:r>
          </a:p>
        </p:txBody>
      </p:sp>
      <p:sp>
        <p:nvSpPr>
          <p:cNvPr id="3" name="内容占位符 2"/>
          <p:cNvSpPr>
            <a:spLocks noGrp="1"/>
          </p:cNvSpPr>
          <p:nvPr>
            <p:ph sz="quarter" idx="1"/>
          </p:nvPr>
        </p:nvSpPr>
        <p:spPr/>
        <p:txBody>
          <a:bodyPr/>
          <a:lstStyle/>
          <a:p>
            <a:r>
              <a:rPr lang="zh-CN" altLang="en-US"/>
              <a:t>非远程</a:t>
            </a:r>
            <a:r>
              <a:rPr lang="zh-CN" altLang="en-US" dirty="0"/>
              <a:t>存储访问</a:t>
            </a:r>
            <a:r>
              <a:rPr lang="en-US" altLang="zh-CN" dirty="0"/>
              <a:t>(NORMA)</a:t>
            </a:r>
            <a:endParaRPr lang="zh-CN" altLang="en-US" dirty="0"/>
          </a:p>
          <a:p>
            <a:pPr lvl="1"/>
            <a:r>
              <a:rPr lang="zh-CN" altLang="en-US" dirty="0"/>
              <a:t>所有存储器是私有的</a:t>
            </a:r>
          </a:p>
          <a:p>
            <a:pPr lvl="1"/>
            <a:r>
              <a:rPr lang="zh-CN" altLang="en-US" dirty="0"/>
              <a:t>绝大数</a:t>
            </a:r>
            <a:r>
              <a:rPr lang="en-US" altLang="zh-CN" dirty="0"/>
              <a:t>NORMA</a:t>
            </a:r>
            <a:r>
              <a:rPr lang="zh-CN" altLang="en-US" dirty="0"/>
              <a:t>都不支持远程存储器的访问</a:t>
            </a:r>
          </a:p>
          <a:p>
            <a:pPr lvl="1"/>
            <a:r>
              <a:rPr lang="zh-CN" altLang="en-US" dirty="0"/>
              <a:t>在</a:t>
            </a:r>
            <a:r>
              <a:rPr lang="en-US" altLang="zh-CN" dirty="0"/>
              <a:t>DSM</a:t>
            </a:r>
            <a:r>
              <a:rPr lang="zh-CN" altLang="en-US" dirty="0"/>
              <a:t>中，</a:t>
            </a:r>
            <a:r>
              <a:rPr lang="en-US" altLang="zh-CN" dirty="0"/>
              <a:t>NORMA</a:t>
            </a:r>
            <a:r>
              <a:rPr lang="zh-CN" altLang="en-US" dirty="0"/>
              <a:t>就消失了</a:t>
            </a:r>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26</a:t>
            </a:fld>
            <a:endParaRPr lang="zh-CN" altLang="en-US"/>
          </a:p>
        </p:txBody>
      </p:sp>
      <p:graphicFrame>
        <p:nvGraphicFramePr>
          <p:cNvPr id="28674" name="Object 4"/>
          <p:cNvGraphicFramePr>
            <a:graphicFrameLocks noChangeAspect="1"/>
          </p:cNvGraphicFramePr>
          <p:nvPr>
            <p:extLst>
              <p:ext uri="{D42A27DB-BD31-4B8C-83A1-F6EECF244321}">
                <p14:modId xmlns:p14="http://schemas.microsoft.com/office/powerpoint/2010/main" val="333020655"/>
              </p:ext>
            </p:extLst>
          </p:nvPr>
        </p:nvGraphicFramePr>
        <p:xfrm>
          <a:off x="2268538" y="3068638"/>
          <a:ext cx="4616450" cy="3529012"/>
        </p:xfrm>
        <a:graphic>
          <a:graphicData uri="http://schemas.openxmlformats.org/presentationml/2006/ole">
            <mc:AlternateContent xmlns:mc="http://schemas.openxmlformats.org/markup-compatibility/2006">
              <mc:Choice xmlns:v="urn:schemas-microsoft-com:vml" Requires="v">
                <p:oleObj name="Visio" r:id="rId2" imgW="2576798" imgH="1970460" progId="Visio.Drawing.11">
                  <p:embed/>
                </p:oleObj>
              </mc:Choice>
              <mc:Fallback>
                <p:oleObj name="Visio" r:id="rId2" imgW="2576798" imgH="1970460" progId="Visio.Drawing.11">
                  <p:embed/>
                  <p:pic>
                    <p:nvPicPr>
                      <p:cNvPr id="0" name="Object 4"/>
                      <p:cNvPicPr>
                        <a:picLocks noChangeAspect="1" noChangeArrowheads="1"/>
                      </p:cNvPicPr>
                      <p:nvPr/>
                    </p:nvPicPr>
                    <p:blipFill>
                      <a:blip r:embed="rId3"/>
                      <a:srcRect/>
                      <a:stretch>
                        <a:fillRect/>
                      </a:stretch>
                    </p:blipFill>
                    <p:spPr bwMode="auto">
                      <a:xfrm>
                        <a:off x="2268538" y="3068638"/>
                        <a:ext cx="4616450" cy="3529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1.4.2 </a:t>
            </a:r>
            <a:r>
              <a:rPr lang="zh-CN" altLang="en-US"/>
              <a:t>并行计算机访存模型</a:t>
            </a:r>
            <a:endParaRPr lang="zh-CN" altLang="en-US" dirty="0"/>
          </a:p>
        </p:txBody>
      </p:sp>
      <p:sp>
        <p:nvSpPr>
          <p:cNvPr id="3" name="内容占位符 2"/>
          <p:cNvSpPr>
            <a:spLocks noGrp="1"/>
          </p:cNvSpPr>
          <p:nvPr>
            <p:ph sz="quarter" idx="1"/>
          </p:nvPr>
        </p:nvSpPr>
        <p:spPr/>
        <p:txBody>
          <a:bodyPr/>
          <a:lstStyle/>
          <a:p>
            <a:r>
              <a:rPr lang="zh-CN" altLang="en-US"/>
              <a:t>构筑并行机系统的不同存储结构</a:t>
            </a:r>
            <a:endParaRPr lang="zh-CN" altLang="en-US" dirty="0"/>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27</a:t>
            </a:fld>
            <a:endParaRPr lang="zh-CN" altLang="en-US"/>
          </a:p>
        </p:txBody>
      </p:sp>
      <p:graphicFrame>
        <p:nvGraphicFramePr>
          <p:cNvPr id="29698" name="Object 4"/>
          <p:cNvGraphicFramePr>
            <a:graphicFrameLocks noChangeAspect="1"/>
          </p:cNvGraphicFramePr>
          <p:nvPr>
            <p:extLst>
              <p:ext uri="{D42A27DB-BD31-4B8C-83A1-F6EECF244321}">
                <p14:modId xmlns:p14="http://schemas.microsoft.com/office/powerpoint/2010/main" val="1538254648"/>
              </p:ext>
            </p:extLst>
          </p:nvPr>
        </p:nvGraphicFramePr>
        <p:xfrm>
          <a:off x="1619672" y="1670199"/>
          <a:ext cx="6226175" cy="4783137"/>
        </p:xfrm>
        <a:graphic>
          <a:graphicData uri="http://schemas.openxmlformats.org/presentationml/2006/ole">
            <mc:AlternateContent xmlns:mc="http://schemas.openxmlformats.org/markup-compatibility/2006">
              <mc:Choice xmlns:v="urn:schemas-microsoft-com:vml" Requires="v">
                <p:oleObj name="Visio" r:id="rId2" imgW="5190334" imgH="3990330" progId="Visio.Drawing.11">
                  <p:embed/>
                </p:oleObj>
              </mc:Choice>
              <mc:Fallback>
                <p:oleObj name="Visio" r:id="rId2" imgW="5190334" imgH="3990330" progId="Visio.Drawing.11">
                  <p:embed/>
                  <p:pic>
                    <p:nvPicPr>
                      <p:cNvPr id="0" name="Object 4"/>
                      <p:cNvPicPr>
                        <a:picLocks noChangeAspect="1" noChangeArrowheads="1"/>
                      </p:cNvPicPr>
                      <p:nvPr/>
                    </p:nvPicPr>
                    <p:blipFill>
                      <a:blip r:embed="rId3"/>
                      <a:srcRect/>
                      <a:stretch>
                        <a:fillRect/>
                      </a:stretch>
                    </p:blipFill>
                    <p:spPr bwMode="auto">
                      <a:xfrm>
                        <a:off x="1619672" y="1670199"/>
                        <a:ext cx="6226175" cy="4783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1.4.3 </a:t>
            </a:r>
            <a:r>
              <a:rPr lang="zh-CN" altLang="en-US" dirty="0"/>
              <a:t>并行计算机存储组织</a:t>
            </a:r>
          </a:p>
        </p:txBody>
      </p:sp>
      <p:sp>
        <p:nvSpPr>
          <p:cNvPr id="3" name="内容占位符 2"/>
          <p:cNvSpPr>
            <a:spLocks noGrp="1"/>
          </p:cNvSpPr>
          <p:nvPr>
            <p:ph sz="quarter" idx="1"/>
          </p:nvPr>
        </p:nvSpPr>
        <p:spPr/>
        <p:txBody>
          <a:bodyPr/>
          <a:lstStyle/>
          <a:p>
            <a:r>
              <a:rPr lang="zh-CN" altLang="en-US" dirty="0"/>
              <a:t>层次存储技术</a:t>
            </a:r>
            <a:endParaRPr lang="en-US" altLang="zh-CN" dirty="0"/>
          </a:p>
          <a:p>
            <a:pPr lvl="1"/>
            <a:r>
              <a:rPr lang="zh-CN" altLang="en-US" dirty="0"/>
              <a:t>寄存器</a:t>
            </a:r>
            <a:endParaRPr lang="en-US" altLang="zh-CN" dirty="0"/>
          </a:p>
          <a:p>
            <a:pPr lvl="1"/>
            <a:r>
              <a:rPr lang="zh-CN" altLang="en-US" dirty="0"/>
              <a:t>高速缓存</a:t>
            </a:r>
            <a:endParaRPr lang="en-US" altLang="zh-CN" dirty="0"/>
          </a:p>
          <a:p>
            <a:pPr lvl="1"/>
            <a:r>
              <a:rPr lang="zh-CN" altLang="en-US" dirty="0"/>
              <a:t>主存储器</a:t>
            </a:r>
            <a:endParaRPr lang="en-US" altLang="zh-CN" dirty="0"/>
          </a:p>
          <a:p>
            <a:pPr lvl="1"/>
            <a:r>
              <a:rPr lang="zh-CN" altLang="en-US" dirty="0"/>
              <a:t>磁盘存储器</a:t>
            </a:r>
            <a:endParaRPr lang="en-US" altLang="zh-CN" dirty="0"/>
          </a:p>
          <a:p>
            <a:pPr lvl="1"/>
            <a:r>
              <a:rPr lang="zh-CN" altLang="en-US" dirty="0"/>
              <a:t>磁带机</a:t>
            </a:r>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28</a:t>
            </a:fld>
            <a:endParaRPr lang="zh-CN" altLang="en-US"/>
          </a:p>
        </p:txBody>
      </p:sp>
      <p:pic>
        <p:nvPicPr>
          <p:cNvPr id="7" name="图片 6">
            <a:extLst>
              <a:ext uri="{FF2B5EF4-FFF2-40B4-BE49-F238E27FC236}">
                <a16:creationId xmlns:a16="http://schemas.microsoft.com/office/drawing/2014/main" id="{9B9B4C6D-463D-9EA6-8D77-34AC7EA9A745}"/>
              </a:ext>
            </a:extLst>
          </p:cNvPr>
          <p:cNvPicPr>
            <a:picLocks noChangeAspect="1"/>
          </p:cNvPicPr>
          <p:nvPr/>
        </p:nvPicPr>
        <p:blipFill>
          <a:blip r:embed="rId2"/>
          <a:stretch>
            <a:fillRect/>
          </a:stretch>
        </p:blipFill>
        <p:spPr>
          <a:xfrm>
            <a:off x="3635896" y="1152128"/>
            <a:ext cx="5112568" cy="3986766"/>
          </a:xfrm>
          <a:prstGeom prst="rect">
            <a:avLst/>
          </a:prstGeom>
        </p:spPr>
      </p:pic>
      <p:pic>
        <p:nvPicPr>
          <p:cNvPr id="9" name="图片 8">
            <a:extLst>
              <a:ext uri="{FF2B5EF4-FFF2-40B4-BE49-F238E27FC236}">
                <a16:creationId xmlns:a16="http://schemas.microsoft.com/office/drawing/2014/main" id="{0B3D2436-8F34-71EB-F3D4-F9E32DA80E00}"/>
              </a:ext>
            </a:extLst>
          </p:cNvPr>
          <p:cNvPicPr>
            <a:picLocks noChangeAspect="1"/>
          </p:cNvPicPr>
          <p:nvPr/>
        </p:nvPicPr>
        <p:blipFill>
          <a:blip r:embed="rId3"/>
          <a:stretch>
            <a:fillRect/>
          </a:stretch>
        </p:blipFill>
        <p:spPr>
          <a:xfrm>
            <a:off x="251520" y="5239963"/>
            <a:ext cx="8838728" cy="1141365"/>
          </a:xfrm>
          <a:prstGeom prst="rect">
            <a:avLst/>
          </a:prstGeom>
        </p:spPr>
      </p:pic>
    </p:spTree>
    <p:extLst>
      <p:ext uri="{BB962C8B-B14F-4D97-AF65-F5344CB8AC3E}">
        <p14:creationId xmlns:p14="http://schemas.microsoft.com/office/powerpoint/2010/main" val="34756206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1.4.3 </a:t>
            </a:r>
            <a:r>
              <a:rPr lang="zh-CN" altLang="en-US" dirty="0"/>
              <a:t>并行计算机存储组织</a:t>
            </a:r>
          </a:p>
        </p:txBody>
      </p:sp>
      <p:sp>
        <p:nvSpPr>
          <p:cNvPr id="3" name="内容占位符 2"/>
          <p:cNvSpPr>
            <a:spLocks noGrp="1"/>
          </p:cNvSpPr>
          <p:nvPr>
            <p:ph sz="quarter" idx="1"/>
          </p:nvPr>
        </p:nvSpPr>
        <p:spPr/>
        <p:txBody>
          <a:bodyPr/>
          <a:lstStyle/>
          <a:p>
            <a:r>
              <a:rPr lang="zh-CN" altLang="en-US" sz="2400" dirty="0"/>
              <a:t>高速缓存一致性</a:t>
            </a:r>
            <a:endParaRPr lang="en-US" altLang="zh-CN" sz="2400" dirty="0"/>
          </a:p>
          <a:p>
            <a:pPr lvl="1"/>
            <a:r>
              <a:rPr lang="zh-CN" altLang="en-US" sz="2000" dirty="0"/>
              <a:t>各个处理器的高速缓存中的数据副本保持一致</a:t>
            </a:r>
            <a:endParaRPr lang="en-US" altLang="zh-CN" sz="2000" dirty="0"/>
          </a:p>
          <a:p>
            <a:pPr lvl="1"/>
            <a:r>
              <a:rPr lang="zh-CN" altLang="en-US" sz="2000" dirty="0"/>
              <a:t>高速缓存写策略</a:t>
            </a:r>
            <a:endParaRPr lang="en-US" altLang="zh-CN" sz="2000" dirty="0"/>
          </a:p>
          <a:p>
            <a:pPr lvl="2"/>
            <a:r>
              <a:rPr lang="zh-CN" altLang="en-US" sz="1800" dirty="0"/>
              <a:t>写直达：</a:t>
            </a:r>
            <a:r>
              <a:rPr lang="en-US" altLang="zh-CN" sz="1800" dirty="0"/>
              <a:t>CPU</a:t>
            </a:r>
            <a:r>
              <a:rPr lang="zh-CN" altLang="en-US" sz="1800" dirty="0"/>
              <a:t>执行写操作时，把数据同时写入</a:t>
            </a:r>
            <a:r>
              <a:rPr lang="en-US" altLang="zh-CN" sz="1800" dirty="0"/>
              <a:t>Cache</a:t>
            </a:r>
            <a:r>
              <a:rPr lang="zh-CN" altLang="en-US" sz="1800" dirty="0"/>
              <a:t>与主存</a:t>
            </a:r>
            <a:endParaRPr lang="en-US" altLang="zh-CN" sz="1800" dirty="0"/>
          </a:p>
          <a:p>
            <a:pPr lvl="2"/>
            <a:r>
              <a:rPr lang="zh-CN" altLang="en-US" sz="1800" dirty="0"/>
              <a:t>写回：</a:t>
            </a:r>
            <a:r>
              <a:rPr lang="en-US" altLang="zh-CN" sz="1800" dirty="0"/>
              <a:t>CPU</a:t>
            </a:r>
            <a:r>
              <a:rPr lang="zh-CN" altLang="en-US" sz="1800" dirty="0"/>
              <a:t>数据只写入</a:t>
            </a:r>
            <a:r>
              <a:rPr lang="en-US" altLang="zh-CN" sz="1800" dirty="0"/>
              <a:t>Cache</a:t>
            </a:r>
            <a:r>
              <a:rPr lang="zh-CN" altLang="en-US" sz="1800" dirty="0"/>
              <a:t>，仅当替换时，才把修改过的</a:t>
            </a:r>
            <a:r>
              <a:rPr lang="en-US" altLang="zh-CN" sz="1800" dirty="0"/>
              <a:t>Cache</a:t>
            </a:r>
            <a:r>
              <a:rPr lang="zh-CN" altLang="en-US" sz="1800" dirty="0"/>
              <a:t>行</a:t>
            </a:r>
            <a:r>
              <a:rPr lang="zh-CN" altLang="en-US" sz="1800"/>
              <a:t>写</a:t>
            </a:r>
            <a:r>
              <a:rPr lang="zh-CN" altLang="en-US" sz="1800" dirty="0"/>
              <a:t>回到主存</a:t>
            </a:r>
            <a:endParaRPr lang="en-US" altLang="zh-CN" sz="1800" dirty="0"/>
          </a:p>
          <a:p>
            <a:pPr lvl="1"/>
            <a:r>
              <a:rPr lang="zh-CN" altLang="en-US" sz="2000" dirty="0"/>
              <a:t>高速缓存不一致性的原因</a:t>
            </a:r>
            <a:endParaRPr lang="en-US" altLang="zh-CN" sz="2000" dirty="0"/>
          </a:p>
          <a:p>
            <a:pPr lvl="2"/>
            <a:r>
              <a:rPr lang="zh-CN" altLang="en-US" sz="1800" dirty="0"/>
              <a:t>共存可写数据</a:t>
            </a:r>
            <a:endParaRPr lang="en-US" altLang="zh-CN" sz="1800" dirty="0"/>
          </a:p>
          <a:p>
            <a:pPr lvl="2"/>
            <a:r>
              <a:rPr lang="zh-CN" altLang="en-US" sz="1800" dirty="0"/>
              <a:t>进程迁移</a:t>
            </a:r>
            <a:endParaRPr lang="en-US" altLang="zh-CN" sz="1800" dirty="0"/>
          </a:p>
          <a:p>
            <a:pPr lvl="2"/>
            <a:r>
              <a:rPr lang="zh-CN" altLang="en-US" sz="1800" dirty="0"/>
              <a:t>绕过高速缓存的</a:t>
            </a:r>
            <a:r>
              <a:rPr lang="en-US" altLang="zh-CN" sz="1800" dirty="0"/>
              <a:t>I/O</a:t>
            </a:r>
            <a:r>
              <a:rPr lang="zh-CN" altLang="en-US" sz="1800" dirty="0"/>
              <a:t>操作</a:t>
            </a:r>
            <a:endParaRPr lang="en-US" altLang="zh-CN" sz="1800" dirty="0"/>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29</a:t>
            </a:fld>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4158647348"/>
              </p:ext>
            </p:extLst>
          </p:nvPr>
        </p:nvGraphicFramePr>
        <p:xfrm>
          <a:off x="2490234" y="4725145"/>
          <a:ext cx="6632970" cy="2132856"/>
        </p:xfrm>
        <a:graphic>
          <a:graphicData uri="http://schemas.openxmlformats.org/presentationml/2006/ole">
            <mc:AlternateContent xmlns:mc="http://schemas.openxmlformats.org/markup-compatibility/2006">
              <mc:Choice xmlns:v="urn:schemas-microsoft-com:vml" Requires="v">
                <p:oleObj name="Visio" r:id="rId2" imgW="5434990" imgH="1748630" progId="Visio.Drawing.11">
                  <p:embed/>
                </p:oleObj>
              </mc:Choice>
              <mc:Fallback>
                <p:oleObj name="Visio" r:id="rId2" imgW="5434990" imgH="1748630" progId="Visio.Drawing.11">
                  <p:embed/>
                  <p:pic>
                    <p:nvPicPr>
                      <p:cNvPr id="0" name=""/>
                      <p:cNvPicPr/>
                      <p:nvPr/>
                    </p:nvPicPr>
                    <p:blipFill>
                      <a:blip r:embed="rId3"/>
                      <a:stretch>
                        <a:fillRect/>
                      </a:stretch>
                    </p:blipFill>
                    <p:spPr>
                      <a:xfrm>
                        <a:off x="2490234" y="4725145"/>
                        <a:ext cx="6632970" cy="2132856"/>
                      </a:xfrm>
                      <a:prstGeom prst="rect">
                        <a:avLst/>
                      </a:prstGeom>
                    </p:spPr>
                  </p:pic>
                </p:oleObj>
              </mc:Fallback>
            </mc:AlternateContent>
          </a:graphicData>
        </a:graphic>
      </p:graphicFrame>
    </p:spTree>
    <p:extLst>
      <p:ext uri="{BB962C8B-B14F-4D97-AF65-F5344CB8AC3E}">
        <p14:creationId xmlns:p14="http://schemas.microsoft.com/office/powerpoint/2010/main" val="1846980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1"/>
            <a:r>
              <a:rPr lang="en-US" altLang="zh-CN"/>
              <a:t>1.1.1 </a:t>
            </a:r>
            <a:r>
              <a:rPr lang="zh-CN" altLang="en-US"/>
              <a:t>科学发现的第三支柱：计算科学</a:t>
            </a:r>
            <a:endParaRPr lang="zh-CN" altLang="en-US" dirty="0"/>
          </a:p>
        </p:txBody>
      </p:sp>
      <p:sp>
        <p:nvSpPr>
          <p:cNvPr id="3" name="内容占位符 2"/>
          <p:cNvSpPr>
            <a:spLocks noGrp="1"/>
          </p:cNvSpPr>
          <p:nvPr>
            <p:ph sz="quarter" idx="1"/>
          </p:nvPr>
        </p:nvSpPr>
        <p:spPr/>
        <p:txBody>
          <a:bodyPr/>
          <a:lstStyle/>
          <a:p>
            <a:r>
              <a:rPr lang="zh-CN" altLang="en-US" dirty="0"/>
              <a:t>科学发现三大支柱</a:t>
            </a:r>
            <a:endParaRPr lang="en-US" altLang="zh-CN" dirty="0"/>
          </a:p>
          <a:p>
            <a:pPr lvl="1"/>
            <a:r>
              <a:rPr lang="zh-CN" altLang="en-US" dirty="0"/>
              <a:t>理论科学</a:t>
            </a:r>
            <a:endParaRPr lang="en-US" altLang="zh-CN" dirty="0"/>
          </a:p>
          <a:p>
            <a:pPr lvl="2"/>
            <a:r>
              <a:rPr lang="zh-CN" altLang="en-US" dirty="0"/>
              <a:t>以数学学科为基础</a:t>
            </a:r>
            <a:endParaRPr lang="en-US" altLang="zh-CN" dirty="0"/>
          </a:p>
          <a:p>
            <a:pPr lvl="1"/>
            <a:r>
              <a:rPr lang="zh-CN" altLang="en-US" dirty="0"/>
              <a:t>实验科学</a:t>
            </a:r>
            <a:endParaRPr lang="en-US" altLang="zh-CN" dirty="0"/>
          </a:p>
          <a:p>
            <a:pPr lvl="2"/>
            <a:r>
              <a:rPr lang="zh-CN" altLang="en-US" dirty="0"/>
              <a:t>以物理学科为基础</a:t>
            </a:r>
            <a:endParaRPr lang="en-US" altLang="zh-CN" dirty="0"/>
          </a:p>
          <a:p>
            <a:pPr lvl="1"/>
            <a:r>
              <a:rPr lang="zh-CN" altLang="en-US" dirty="0"/>
              <a:t>计算科学</a:t>
            </a:r>
            <a:endParaRPr lang="en-US" altLang="zh-CN" dirty="0"/>
          </a:p>
          <a:p>
            <a:pPr lvl="2"/>
            <a:r>
              <a:rPr lang="zh-CN" altLang="en-US" dirty="0"/>
              <a:t>以计算机学科为基础</a:t>
            </a:r>
            <a:endParaRPr lang="en-US" altLang="zh-CN" dirty="0"/>
          </a:p>
          <a:p>
            <a:pPr lvl="1"/>
            <a:r>
              <a:rPr lang="zh-CN" altLang="zh-CN" dirty="0"/>
              <a:t>在</a:t>
            </a:r>
            <a:r>
              <a:rPr lang="zh-CN" altLang="en-US" dirty="0"/>
              <a:t>许多</a:t>
            </a:r>
            <a:r>
              <a:rPr lang="zh-CN" altLang="zh-CN" dirty="0"/>
              <a:t>情况下，计算手段</a:t>
            </a:r>
            <a:r>
              <a:rPr lang="zh-CN" altLang="en-US" dirty="0"/>
              <a:t>是</a:t>
            </a:r>
            <a:r>
              <a:rPr lang="zh-CN" altLang="zh-CN" dirty="0"/>
              <a:t>解决问题的唯一或主要方法</a:t>
            </a:r>
            <a:endParaRPr lang="en-US" altLang="zh-CN" dirty="0"/>
          </a:p>
          <a:p>
            <a:pPr lvl="2"/>
            <a:r>
              <a:rPr lang="zh-CN" altLang="zh-CN" dirty="0"/>
              <a:t>理论基础尚未建立</a:t>
            </a:r>
            <a:endParaRPr lang="en-US" altLang="zh-CN" dirty="0"/>
          </a:p>
          <a:p>
            <a:pPr lvl="2"/>
            <a:r>
              <a:rPr lang="zh-CN" altLang="zh-CN" dirty="0"/>
              <a:t>理论方法过于复杂</a:t>
            </a:r>
            <a:endParaRPr lang="en-US" altLang="zh-CN" dirty="0"/>
          </a:p>
          <a:p>
            <a:pPr lvl="2"/>
            <a:r>
              <a:rPr lang="zh-CN" altLang="zh-CN" dirty="0"/>
              <a:t>试验费用过于昂贵</a:t>
            </a:r>
            <a:endParaRPr lang="en-US" altLang="zh-CN" dirty="0"/>
          </a:p>
          <a:p>
            <a:pPr lvl="2"/>
            <a:r>
              <a:rPr lang="zh-CN" altLang="zh-CN" dirty="0"/>
              <a:t>实验环境条件苛刻</a:t>
            </a:r>
            <a:endParaRPr lang="en-US" altLang="zh-CN" dirty="0"/>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3</a:t>
            </a:fld>
            <a:endParaRPr lang="zh-CN" altLang="en-US"/>
          </a:p>
        </p:txBody>
      </p:sp>
      <p:pic>
        <p:nvPicPr>
          <p:cNvPr id="6" name="图片 5">
            <a:extLst>
              <a:ext uri="{FF2B5EF4-FFF2-40B4-BE49-F238E27FC236}">
                <a16:creationId xmlns:a16="http://schemas.microsoft.com/office/drawing/2014/main" id="{C228E1A1-1560-250E-6B0F-8E5D8EE501C1}"/>
              </a:ext>
            </a:extLst>
          </p:cNvPr>
          <p:cNvPicPr>
            <a:picLocks noChangeAspect="1"/>
          </p:cNvPicPr>
          <p:nvPr/>
        </p:nvPicPr>
        <p:blipFill>
          <a:blip r:embed="rId2"/>
          <a:stretch>
            <a:fillRect/>
          </a:stretch>
        </p:blipFill>
        <p:spPr>
          <a:xfrm>
            <a:off x="3995936" y="1155889"/>
            <a:ext cx="3888432" cy="285328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1.4.3 </a:t>
            </a:r>
            <a:r>
              <a:rPr lang="zh-CN" altLang="en-US" dirty="0"/>
              <a:t>并行计算机存储组织</a:t>
            </a:r>
          </a:p>
        </p:txBody>
      </p:sp>
      <p:sp>
        <p:nvSpPr>
          <p:cNvPr id="3" name="内容占位符 2"/>
          <p:cNvSpPr>
            <a:spLocks noGrp="1"/>
          </p:cNvSpPr>
          <p:nvPr>
            <p:ph sz="quarter" idx="1"/>
          </p:nvPr>
        </p:nvSpPr>
        <p:spPr/>
        <p:txBody>
          <a:bodyPr/>
          <a:lstStyle/>
          <a:p>
            <a:r>
              <a:rPr lang="zh-CN" altLang="en-US" dirty="0"/>
              <a:t>监听总线协议</a:t>
            </a:r>
            <a:endParaRPr lang="en-US" altLang="zh-CN" dirty="0"/>
          </a:p>
          <a:p>
            <a:pPr lvl="1"/>
            <a:r>
              <a:rPr lang="zh-CN" altLang="en-US" dirty="0"/>
              <a:t>适用于基于总线连接的多处理机系统</a:t>
            </a:r>
            <a:endParaRPr lang="en-US" altLang="zh-CN" dirty="0"/>
          </a:p>
          <a:p>
            <a:pPr lvl="1"/>
            <a:r>
              <a:rPr lang="zh-CN" altLang="en-US" dirty="0"/>
              <a:t>由总线监听高速缓存中数据的一致性状态是否被破坏</a:t>
            </a:r>
            <a:endParaRPr lang="en-US" altLang="zh-CN" dirty="0"/>
          </a:p>
          <a:p>
            <a:pPr lvl="1"/>
            <a:r>
              <a:rPr lang="zh-CN" altLang="en-US" dirty="0"/>
              <a:t>写无效和写更新</a:t>
            </a:r>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30</a:t>
            </a:fld>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73004039"/>
              </p:ext>
            </p:extLst>
          </p:nvPr>
        </p:nvGraphicFramePr>
        <p:xfrm>
          <a:off x="1187624" y="2924944"/>
          <a:ext cx="7180287" cy="3443957"/>
        </p:xfrm>
        <a:graphic>
          <a:graphicData uri="http://schemas.openxmlformats.org/presentationml/2006/ole">
            <mc:AlternateContent xmlns:mc="http://schemas.openxmlformats.org/markup-compatibility/2006">
              <mc:Choice xmlns:v="urn:schemas-microsoft-com:vml" Requires="v">
                <p:oleObj name="Visio" r:id="rId2" imgW="5653102" imgH="2711753" progId="Visio.Drawing.11">
                  <p:embed/>
                </p:oleObj>
              </mc:Choice>
              <mc:Fallback>
                <p:oleObj name="Visio" r:id="rId2" imgW="5653102" imgH="2711753" progId="Visio.Drawing.11">
                  <p:embed/>
                  <p:pic>
                    <p:nvPicPr>
                      <p:cNvPr id="0" name=""/>
                      <p:cNvPicPr/>
                      <p:nvPr/>
                    </p:nvPicPr>
                    <p:blipFill>
                      <a:blip r:embed="rId3"/>
                      <a:stretch>
                        <a:fillRect/>
                      </a:stretch>
                    </p:blipFill>
                    <p:spPr>
                      <a:xfrm>
                        <a:off x="1187624" y="2924944"/>
                        <a:ext cx="7180287" cy="3443957"/>
                      </a:xfrm>
                      <a:prstGeom prst="rect">
                        <a:avLst/>
                      </a:prstGeom>
                    </p:spPr>
                  </p:pic>
                </p:oleObj>
              </mc:Fallback>
            </mc:AlternateContent>
          </a:graphicData>
        </a:graphic>
      </p:graphicFrame>
    </p:spTree>
    <p:extLst>
      <p:ext uri="{BB962C8B-B14F-4D97-AF65-F5344CB8AC3E}">
        <p14:creationId xmlns:p14="http://schemas.microsoft.com/office/powerpoint/2010/main" val="118293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4C7E1F-9BF0-30A2-3EA7-2B13714FD9CE}"/>
              </a:ext>
            </a:extLst>
          </p:cNvPr>
          <p:cNvSpPr>
            <a:spLocks noGrp="1"/>
          </p:cNvSpPr>
          <p:nvPr>
            <p:ph type="title"/>
          </p:nvPr>
        </p:nvSpPr>
        <p:spPr/>
        <p:txBody>
          <a:bodyPr/>
          <a:lstStyle/>
          <a:p>
            <a:r>
              <a:rPr lang="en-US" altLang="zh-CN" dirty="0"/>
              <a:t>1.4.3 </a:t>
            </a:r>
            <a:r>
              <a:rPr lang="zh-CN" altLang="en-US" dirty="0"/>
              <a:t>并行计算机存储组织</a:t>
            </a:r>
          </a:p>
        </p:txBody>
      </p:sp>
      <p:sp>
        <p:nvSpPr>
          <p:cNvPr id="3" name="内容占位符 2">
            <a:extLst>
              <a:ext uri="{FF2B5EF4-FFF2-40B4-BE49-F238E27FC236}">
                <a16:creationId xmlns:a16="http://schemas.microsoft.com/office/drawing/2014/main" id="{AD451981-30FE-D69F-A84C-9E53ADC6CF01}"/>
              </a:ext>
            </a:extLst>
          </p:cNvPr>
          <p:cNvSpPr>
            <a:spLocks noGrp="1"/>
          </p:cNvSpPr>
          <p:nvPr>
            <p:ph sz="quarter" idx="1"/>
          </p:nvPr>
        </p:nvSpPr>
        <p:spPr/>
        <p:txBody>
          <a:bodyPr/>
          <a:lstStyle/>
          <a:p>
            <a:r>
              <a:rPr lang="en-US" altLang="zh-CN" dirty="0"/>
              <a:t>MESI</a:t>
            </a:r>
            <a:r>
              <a:rPr lang="zh-CN" altLang="en-US" dirty="0"/>
              <a:t>协议</a:t>
            </a:r>
            <a:endParaRPr lang="en-US" altLang="zh-CN" dirty="0"/>
          </a:p>
          <a:p>
            <a:pPr lvl="1"/>
            <a:r>
              <a:rPr lang="en-US" altLang="zh-CN" dirty="0"/>
              <a:t>MESI</a:t>
            </a:r>
            <a:r>
              <a:rPr lang="zh-CN" altLang="en-US" dirty="0"/>
              <a:t>也称伊利诺斯协议，是一种广泛使用的、支持写回策略的缓存一致性协议。</a:t>
            </a:r>
            <a:r>
              <a:rPr lang="en-US" altLang="zh-CN" dirty="0"/>
              <a:t>MESI</a:t>
            </a:r>
            <a:r>
              <a:rPr lang="zh-CN" altLang="en-US" dirty="0"/>
              <a:t>协议其实就是使用</a:t>
            </a:r>
            <a:r>
              <a:rPr lang="en-US" altLang="zh-CN" dirty="0"/>
              <a:t>4</a:t>
            </a:r>
            <a:r>
              <a:rPr lang="zh-CN" altLang="en-US" dirty="0"/>
              <a:t>种状态来标记各个缓存行（</a:t>
            </a:r>
            <a:r>
              <a:rPr lang="en-US" altLang="zh-CN" dirty="0"/>
              <a:t>Cache Line</a:t>
            </a:r>
            <a:r>
              <a:rPr lang="zh-CN" altLang="en-US" dirty="0"/>
              <a:t>）的状态</a:t>
            </a:r>
            <a:endParaRPr lang="en-US" altLang="zh-CN" dirty="0"/>
          </a:p>
          <a:p>
            <a:pPr lvl="1"/>
            <a:r>
              <a:rPr lang="zh-CN" altLang="en-US" dirty="0"/>
              <a:t>每个缓存行都使用一个状态来标记，使用</a:t>
            </a:r>
            <a:r>
              <a:rPr lang="en-US" altLang="zh-CN" dirty="0"/>
              <a:t>2bit</a:t>
            </a:r>
            <a:r>
              <a:rPr lang="zh-CN" altLang="en-US" dirty="0"/>
              <a:t>进行存储</a:t>
            </a:r>
          </a:p>
        </p:txBody>
      </p:sp>
      <p:sp>
        <p:nvSpPr>
          <p:cNvPr id="4" name="灯片编号占位符 3">
            <a:extLst>
              <a:ext uri="{FF2B5EF4-FFF2-40B4-BE49-F238E27FC236}">
                <a16:creationId xmlns:a16="http://schemas.microsoft.com/office/drawing/2014/main" id="{8BE37B3A-3587-F69B-BCE7-2054C61B2B85}"/>
              </a:ext>
            </a:extLst>
          </p:cNvPr>
          <p:cNvSpPr>
            <a:spLocks noGrp="1"/>
          </p:cNvSpPr>
          <p:nvPr>
            <p:ph type="sldNum" sz="quarter" idx="12"/>
          </p:nvPr>
        </p:nvSpPr>
        <p:spPr/>
        <p:txBody>
          <a:bodyPr/>
          <a:lstStyle/>
          <a:p>
            <a:pPr>
              <a:defRPr/>
            </a:pPr>
            <a:fld id="{FEB03361-FB3C-4B11-9CA7-B53FACB5A640}" type="slidenum">
              <a:rPr lang="zh-CN" altLang="en-US" smtClean="0"/>
              <a:pPr>
                <a:defRPr/>
              </a:pPr>
              <a:t>31</a:t>
            </a:fld>
            <a:r>
              <a:rPr lang="en-US" altLang="zh-CN" dirty="0"/>
              <a:t>	</a:t>
            </a:r>
            <a:endParaRPr lang="zh-CN" altLang="en-US" dirty="0"/>
          </a:p>
        </p:txBody>
      </p:sp>
      <p:pic>
        <p:nvPicPr>
          <p:cNvPr id="8" name="图片 7">
            <a:extLst>
              <a:ext uri="{FF2B5EF4-FFF2-40B4-BE49-F238E27FC236}">
                <a16:creationId xmlns:a16="http://schemas.microsoft.com/office/drawing/2014/main" id="{095DEEB8-AB39-ADEB-545B-AE3190BAA132}"/>
              </a:ext>
            </a:extLst>
          </p:cNvPr>
          <p:cNvPicPr>
            <a:picLocks noChangeAspect="1"/>
          </p:cNvPicPr>
          <p:nvPr/>
        </p:nvPicPr>
        <p:blipFill>
          <a:blip r:embed="rId2"/>
          <a:stretch>
            <a:fillRect/>
          </a:stretch>
        </p:blipFill>
        <p:spPr>
          <a:xfrm>
            <a:off x="971600" y="3165893"/>
            <a:ext cx="7472742" cy="3692107"/>
          </a:xfrm>
          <a:prstGeom prst="rect">
            <a:avLst/>
          </a:prstGeom>
        </p:spPr>
      </p:pic>
    </p:spTree>
    <p:extLst>
      <p:ext uri="{BB962C8B-B14F-4D97-AF65-F5344CB8AC3E}">
        <p14:creationId xmlns:p14="http://schemas.microsoft.com/office/powerpoint/2010/main" val="2643373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BE37B3A-3587-F69B-BCE7-2054C61B2B85}"/>
              </a:ext>
            </a:extLst>
          </p:cNvPr>
          <p:cNvSpPr>
            <a:spLocks noGrp="1"/>
          </p:cNvSpPr>
          <p:nvPr>
            <p:ph type="sldNum" sz="quarter" idx="12"/>
          </p:nvPr>
        </p:nvSpPr>
        <p:spPr/>
        <p:txBody>
          <a:bodyPr/>
          <a:lstStyle/>
          <a:p>
            <a:pPr>
              <a:defRPr/>
            </a:pPr>
            <a:fld id="{FEB03361-FB3C-4B11-9CA7-B53FACB5A640}" type="slidenum">
              <a:rPr lang="zh-CN" altLang="en-US" smtClean="0"/>
              <a:pPr>
                <a:defRPr/>
              </a:pPr>
              <a:t>32</a:t>
            </a:fld>
            <a:r>
              <a:rPr lang="en-US" altLang="zh-CN" dirty="0"/>
              <a:t>	</a:t>
            </a:r>
            <a:endParaRPr lang="zh-CN" altLang="en-US" dirty="0"/>
          </a:p>
        </p:txBody>
      </p:sp>
      <p:graphicFrame>
        <p:nvGraphicFramePr>
          <p:cNvPr id="7" name="表格 6">
            <a:extLst>
              <a:ext uri="{FF2B5EF4-FFF2-40B4-BE49-F238E27FC236}">
                <a16:creationId xmlns:a16="http://schemas.microsoft.com/office/drawing/2014/main" id="{F0E94119-8403-77DF-D702-F715D32D33F9}"/>
              </a:ext>
            </a:extLst>
          </p:cNvPr>
          <p:cNvGraphicFramePr>
            <a:graphicFrameLocks noGrp="1"/>
          </p:cNvGraphicFramePr>
          <p:nvPr>
            <p:extLst>
              <p:ext uri="{D42A27DB-BD31-4B8C-83A1-F6EECF244321}">
                <p14:modId xmlns:p14="http://schemas.microsoft.com/office/powerpoint/2010/main" val="3202662237"/>
              </p:ext>
            </p:extLst>
          </p:nvPr>
        </p:nvGraphicFramePr>
        <p:xfrm>
          <a:off x="683568" y="188640"/>
          <a:ext cx="1656184" cy="1440000"/>
        </p:xfrm>
        <a:graphic>
          <a:graphicData uri="http://schemas.openxmlformats.org/drawingml/2006/table">
            <a:tbl>
              <a:tblPr firstRow="1" bandRow="1">
                <a:tableStyleId>{5940675A-B579-460E-94D1-54222C63F5DA}</a:tableStyleId>
              </a:tblPr>
              <a:tblGrid>
                <a:gridCol w="368040">
                  <a:extLst>
                    <a:ext uri="{9D8B030D-6E8A-4147-A177-3AD203B41FA5}">
                      <a16:colId xmlns:a16="http://schemas.microsoft.com/office/drawing/2014/main" val="3283550530"/>
                    </a:ext>
                  </a:extLst>
                </a:gridCol>
                <a:gridCol w="1288144">
                  <a:extLst>
                    <a:ext uri="{9D8B030D-6E8A-4147-A177-3AD203B41FA5}">
                      <a16:colId xmlns:a16="http://schemas.microsoft.com/office/drawing/2014/main" val="3028184069"/>
                    </a:ext>
                  </a:extLst>
                </a:gridCol>
              </a:tblGrid>
              <a:tr h="288000">
                <a:tc gridSpan="2">
                  <a:txBody>
                    <a:bodyPr/>
                    <a:lstStyle/>
                    <a:p>
                      <a:pPr algn="ctr"/>
                      <a:r>
                        <a:rPr lang="en-US" altLang="zh-CN" sz="1400" dirty="0"/>
                        <a:t>CPU0</a:t>
                      </a:r>
                      <a:endParaRPr lang="zh-CN" altLang="en-US" sz="1400" dirty="0"/>
                    </a:p>
                  </a:txBody>
                  <a:tcPr marL="0" marR="0" marT="0" marB="0" anchor="ctr"/>
                </a:tc>
                <a:tc hMerge="1">
                  <a:txBody>
                    <a:bodyPr/>
                    <a:lstStyle/>
                    <a:p>
                      <a:endParaRPr lang="zh-CN" altLang="en-US"/>
                    </a:p>
                  </a:txBody>
                  <a:tcPr/>
                </a:tc>
                <a:extLst>
                  <a:ext uri="{0D108BD9-81ED-4DB2-BD59-A6C34878D82A}">
                    <a16:rowId xmlns:a16="http://schemas.microsoft.com/office/drawing/2014/main" val="1630327425"/>
                  </a:ext>
                </a:extLst>
              </a:tr>
              <a:tr h="288000">
                <a:tc>
                  <a:txBody>
                    <a:bodyPr/>
                    <a:lstStyle/>
                    <a:p>
                      <a:pPr algn="ctr"/>
                      <a:r>
                        <a:rPr lang="zh-CN" altLang="en-US" sz="1400" dirty="0"/>
                        <a:t>状态</a:t>
                      </a:r>
                    </a:p>
                  </a:txBody>
                  <a:tcPr marL="0" marR="0" marT="0" marB="0" anchor="ctr"/>
                </a:tc>
                <a:tc>
                  <a:txBody>
                    <a:bodyPr/>
                    <a:lstStyle/>
                    <a:p>
                      <a:pPr algn="ctr"/>
                      <a:r>
                        <a:rPr lang="zh-CN" altLang="en-US" sz="1400" dirty="0"/>
                        <a:t>缓存行</a:t>
                      </a:r>
                    </a:p>
                  </a:txBody>
                  <a:tcPr marL="0" marR="0" marT="0" marB="0" anchor="ctr"/>
                </a:tc>
                <a:extLst>
                  <a:ext uri="{0D108BD9-81ED-4DB2-BD59-A6C34878D82A}">
                    <a16:rowId xmlns:a16="http://schemas.microsoft.com/office/drawing/2014/main" val="3225116180"/>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algn="ctr"/>
                      <a:r>
                        <a:rPr lang="en-US" altLang="zh-CN" sz="1400" dirty="0"/>
                        <a:t>E</a:t>
                      </a:r>
                      <a:endParaRPr lang="zh-CN" altLang="en-US" sz="1400" dirty="0"/>
                    </a:p>
                  </a:txBody>
                  <a:tcPr marL="0" marR="0" marT="0" marB="0" anchor="ctr"/>
                </a:tc>
                <a:tc>
                  <a:txBody>
                    <a:bodyPr/>
                    <a:lstStyle/>
                    <a:p>
                      <a:pPr algn="ctr"/>
                      <a:r>
                        <a:rPr lang="en-US" altLang="zh-CN" sz="1400" dirty="0"/>
                        <a:t>0 0 0 </a:t>
                      </a:r>
                      <a:r>
                        <a:rPr lang="en-US" altLang="zh-CN" sz="1400" dirty="0">
                          <a:solidFill>
                            <a:srgbClr val="FF0000"/>
                          </a:solidFill>
                        </a:rPr>
                        <a:t>0</a:t>
                      </a:r>
                      <a:r>
                        <a:rPr lang="en-US" altLang="zh-CN" sz="1400" dirty="0"/>
                        <a:t> 0 0 0 0 …</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graphicFrame>
        <p:nvGraphicFramePr>
          <p:cNvPr id="9" name="表格 8">
            <a:extLst>
              <a:ext uri="{FF2B5EF4-FFF2-40B4-BE49-F238E27FC236}">
                <a16:creationId xmlns:a16="http://schemas.microsoft.com/office/drawing/2014/main" id="{67378214-9BD4-F4A9-B8EA-3647E3C2312D}"/>
              </a:ext>
            </a:extLst>
          </p:cNvPr>
          <p:cNvGraphicFramePr>
            <a:graphicFrameLocks noGrp="1"/>
          </p:cNvGraphicFramePr>
          <p:nvPr>
            <p:extLst>
              <p:ext uri="{D42A27DB-BD31-4B8C-83A1-F6EECF244321}">
                <p14:modId xmlns:p14="http://schemas.microsoft.com/office/powerpoint/2010/main" val="3377735598"/>
              </p:ext>
            </p:extLst>
          </p:nvPr>
        </p:nvGraphicFramePr>
        <p:xfrm>
          <a:off x="1763688" y="1772816"/>
          <a:ext cx="1288144" cy="1168800"/>
        </p:xfrm>
        <a:graphic>
          <a:graphicData uri="http://schemas.openxmlformats.org/drawingml/2006/table">
            <a:tbl>
              <a:tblPr firstRow="1" bandRow="1">
                <a:tableStyleId>{5940675A-B579-460E-94D1-54222C63F5DA}</a:tableStyleId>
              </a:tblPr>
              <a:tblGrid>
                <a:gridCol w="1288144">
                  <a:extLst>
                    <a:ext uri="{9D8B030D-6E8A-4147-A177-3AD203B41FA5}">
                      <a16:colId xmlns:a16="http://schemas.microsoft.com/office/drawing/2014/main" val="3028184069"/>
                    </a:ext>
                  </a:extLst>
                </a:gridCol>
              </a:tblGrid>
              <a:tr h="288000">
                <a:tc>
                  <a:txBody>
                    <a:bodyPr/>
                    <a:lstStyle/>
                    <a:p>
                      <a:pPr algn="ctr"/>
                      <a:r>
                        <a:rPr lang="zh-CN" altLang="en-US" sz="1400" dirty="0"/>
                        <a:t>内存</a:t>
                      </a:r>
                    </a:p>
                  </a:txBody>
                  <a:tcPr/>
                </a:tc>
                <a:extLst>
                  <a:ext uri="{0D108BD9-81ED-4DB2-BD59-A6C34878D82A}">
                    <a16:rowId xmlns:a16="http://schemas.microsoft.com/office/drawing/2014/main" val="1630327425"/>
                  </a:ext>
                </a:extLst>
              </a:tr>
              <a:tr h="288000">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algn="ctr"/>
                      <a:r>
                        <a:rPr lang="en-US" altLang="zh-CN" sz="1400" dirty="0"/>
                        <a:t>0 0 0 </a:t>
                      </a:r>
                      <a:r>
                        <a:rPr lang="en-US" altLang="zh-CN" sz="1400" dirty="0">
                          <a:solidFill>
                            <a:srgbClr val="FF0000"/>
                          </a:solidFill>
                        </a:rPr>
                        <a:t>0</a:t>
                      </a:r>
                      <a:r>
                        <a:rPr lang="en-US" altLang="zh-CN" sz="1400" dirty="0"/>
                        <a:t> 0 0 0 0 …</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graphicFrame>
        <p:nvGraphicFramePr>
          <p:cNvPr id="10" name="表格 9">
            <a:extLst>
              <a:ext uri="{FF2B5EF4-FFF2-40B4-BE49-F238E27FC236}">
                <a16:creationId xmlns:a16="http://schemas.microsoft.com/office/drawing/2014/main" id="{AA33A5D2-9DB7-B0B8-3648-581D667B76C8}"/>
              </a:ext>
            </a:extLst>
          </p:cNvPr>
          <p:cNvGraphicFramePr>
            <a:graphicFrameLocks noGrp="1"/>
          </p:cNvGraphicFramePr>
          <p:nvPr>
            <p:extLst>
              <p:ext uri="{D42A27DB-BD31-4B8C-83A1-F6EECF244321}">
                <p14:modId xmlns:p14="http://schemas.microsoft.com/office/powerpoint/2010/main" val="2051848448"/>
              </p:ext>
            </p:extLst>
          </p:nvPr>
        </p:nvGraphicFramePr>
        <p:xfrm>
          <a:off x="2538392" y="188640"/>
          <a:ext cx="1656184" cy="1440000"/>
        </p:xfrm>
        <a:graphic>
          <a:graphicData uri="http://schemas.openxmlformats.org/drawingml/2006/table">
            <a:tbl>
              <a:tblPr firstRow="1" bandRow="1">
                <a:tableStyleId>{5940675A-B579-460E-94D1-54222C63F5DA}</a:tableStyleId>
              </a:tblPr>
              <a:tblGrid>
                <a:gridCol w="368040">
                  <a:extLst>
                    <a:ext uri="{9D8B030D-6E8A-4147-A177-3AD203B41FA5}">
                      <a16:colId xmlns:a16="http://schemas.microsoft.com/office/drawing/2014/main" val="3283550530"/>
                    </a:ext>
                  </a:extLst>
                </a:gridCol>
                <a:gridCol w="1288144">
                  <a:extLst>
                    <a:ext uri="{9D8B030D-6E8A-4147-A177-3AD203B41FA5}">
                      <a16:colId xmlns:a16="http://schemas.microsoft.com/office/drawing/2014/main" val="3028184069"/>
                    </a:ext>
                  </a:extLst>
                </a:gridCol>
              </a:tblGrid>
              <a:tr h="288000">
                <a:tc gridSpan="2">
                  <a:txBody>
                    <a:bodyPr/>
                    <a:lstStyle/>
                    <a:p>
                      <a:pPr algn="ctr"/>
                      <a:r>
                        <a:rPr lang="en-US" altLang="zh-CN" sz="1400" dirty="0"/>
                        <a:t>CPU1</a:t>
                      </a:r>
                      <a:endParaRPr lang="zh-CN" altLang="en-US" sz="1400" dirty="0"/>
                    </a:p>
                  </a:txBody>
                  <a:tcPr marL="0" marR="0" marT="0" marB="0" anchor="ctr"/>
                </a:tc>
                <a:tc hMerge="1">
                  <a:txBody>
                    <a:bodyPr/>
                    <a:lstStyle/>
                    <a:p>
                      <a:endParaRPr lang="zh-CN" altLang="en-US"/>
                    </a:p>
                  </a:txBody>
                  <a:tcPr/>
                </a:tc>
                <a:extLst>
                  <a:ext uri="{0D108BD9-81ED-4DB2-BD59-A6C34878D82A}">
                    <a16:rowId xmlns:a16="http://schemas.microsoft.com/office/drawing/2014/main" val="1630327425"/>
                  </a:ext>
                </a:extLst>
              </a:tr>
              <a:tr h="288000">
                <a:tc>
                  <a:txBody>
                    <a:bodyPr/>
                    <a:lstStyle/>
                    <a:p>
                      <a:pPr algn="ctr"/>
                      <a:r>
                        <a:rPr lang="zh-CN" altLang="en-US" sz="1400" dirty="0"/>
                        <a:t>状态</a:t>
                      </a:r>
                    </a:p>
                  </a:txBody>
                  <a:tcPr marL="0" marR="0" marT="0" marB="0" anchor="ctr"/>
                </a:tc>
                <a:tc>
                  <a:txBody>
                    <a:bodyPr/>
                    <a:lstStyle/>
                    <a:p>
                      <a:pPr algn="ctr"/>
                      <a:r>
                        <a:rPr lang="zh-CN" altLang="en-US" sz="1400" dirty="0"/>
                        <a:t>缓存行</a:t>
                      </a:r>
                    </a:p>
                  </a:txBody>
                  <a:tcPr marL="0" marR="0" marT="0" marB="0" anchor="ctr"/>
                </a:tc>
                <a:extLst>
                  <a:ext uri="{0D108BD9-81ED-4DB2-BD59-A6C34878D82A}">
                    <a16:rowId xmlns:a16="http://schemas.microsoft.com/office/drawing/2014/main" val="3225116180"/>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sp>
        <p:nvSpPr>
          <p:cNvPr id="11" name="文本框 10">
            <a:extLst>
              <a:ext uri="{FF2B5EF4-FFF2-40B4-BE49-F238E27FC236}">
                <a16:creationId xmlns:a16="http://schemas.microsoft.com/office/drawing/2014/main" id="{48BF9FBB-4A70-999D-C08A-F93AD3398EBB}"/>
              </a:ext>
            </a:extLst>
          </p:cNvPr>
          <p:cNvSpPr txBox="1"/>
          <p:nvPr/>
        </p:nvSpPr>
        <p:spPr>
          <a:xfrm>
            <a:off x="1691680" y="3049215"/>
            <a:ext cx="1386918" cy="307777"/>
          </a:xfrm>
          <a:prstGeom prst="rect">
            <a:avLst/>
          </a:prstGeom>
          <a:noFill/>
        </p:spPr>
        <p:txBody>
          <a:bodyPr wrap="none" rtlCol="0">
            <a:spAutoFit/>
          </a:bodyPr>
          <a:lstStyle/>
          <a:p>
            <a:pPr algn="ctr"/>
            <a:r>
              <a:rPr lang="zh-CN" altLang="zh-CN" sz="1400" dirty="0">
                <a:effectLst/>
                <a:latin typeface="+mn-lt"/>
                <a:ea typeface="宋体" panose="02010600030101010101" pitchFamily="2" charset="-122"/>
                <a:cs typeface="宋体" panose="02010600030101010101" pitchFamily="2" charset="-122"/>
              </a:rPr>
              <a:t>①</a:t>
            </a:r>
            <a:r>
              <a:rPr lang="en-US" altLang="zh-CN" sz="1400" dirty="0">
                <a:effectLst/>
                <a:latin typeface="+mn-lt"/>
                <a:ea typeface="宋体" panose="02010600030101010101" pitchFamily="2" charset="-122"/>
                <a:cs typeface="宋体" panose="02010600030101010101" pitchFamily="2" charset="-122"/>
              </a:rPr>
              <a:t> CPU0: read x</a:t>
            </a:r>
            <a:endParaRPr lang="zh-CN" altLang="en-US" sz="1400" dirty="0">
              <a:latin typeface="+mn-lt"/>
            </a:endParaRPr>
          </a:p>
        </p:txBody>
      </p:sp>
      <p:graphicFrame>
        <p:nvGraphicFramePr>
          <p:cNvPr id="12" name="表格 11">
            <a:extLst>
              <a:ext uri="{FF2B5EF4-FFF2-40B4-BE49-F238E27FC236}">
                <a16:creationId xmlns:a16="http://schemas.microsoft.com/office/drawing/2014/main" id="{A100F488-06DC-0ADA-2569-44EDABF9E99D}"/>
              </a:ext>
            </a:extLst>
          </p:cNvPr>
          <p:cNvGraphicFramePr>
            <a:graphicFrameLocks noGrp="1"/>
          </p:cNvGraphicFramePr>
          <p:nvPr>
            <p:extLst>
              <p:ext uri="{D42A27DB-BD31-4B8C-83A1-F6EECF244321}">
                <p14:modId xmlns:p14="http://schemas.microsoft.com/office/powerpoint/2010/main" val="6354900"/>
              </p:ext>
            </p:extLst>
          </p:nvPr>
        </p:nvGraphicFramePr>
        <p:xfrm>
          <a:off x="4788024" y="188640"/>
          <a:ext cx="1656184" cy="1440000"/>
        </p:xfrm>
        <a:graphic>
          <a:graphicData uri="http://schemas.openxmlformats.org/drawingml/2006/table">
            <a:tbl>
              <a:tblPr firstRow="1" bandRow="1">
                <a:tableStyleId>{5940675A-B579-460E-94D1-54222C63F5DA}</a:tableStyleId>
              </a:tblPr>
              <a:tblGrid>
                <a:gridCol w="368040">
                  <a:extLst>
                    <a:ext uri="{9D8B030D-6E8A-4147-A177-3AD203B41FA5}">
                      <a16:colId xmlns:a16="http://schemas.microsoft.com/office/drawing/2014/main" val="3283550530"/>
                    </a:ext>
                  </a:extLst>
                </a:gridCol>
                <a:gridCol w="1288144">
                  <a:extLst>
                    <a:ext uri="{9D8B030D-6E8A-4147-A177-3AD203B41FA5}">
                      <a16:colId xmlns:a16="http://schemas.microsoft.com/office/drawing/2014/main" val="3028184069"/>
                    </a:ext>
                  </a:extLst>
                </a:gridCol>
              </a:tblGrid>
              <a:tr h="288000">
                <a:tc gridSpan="2">
                  <a:txBody>
                    <a:bodyPr/>
                    <a:lstStyle/>
                    <a:p>
                      <a:pPr algn="ctr"/>
                      <a:r>
                        <a:rPr lang="en-US" altLang="zh-CN" sz="1400" dirty="0"/>
                        <a:t>CPU0</a:t>
                      </a:r>
                      <a:endParaRPr lang="zh-CN" altLang="en-US" sz="1400" dirty="0"/>
                    </a:p>
                  </a:txBody>
                  <a:tcPr marL="0" marR="0" marT="0" marB="0" anchor="ctr"/>
                </a:tc>
                <a:tc hMerge="1">
                  <a:txBody>
                    <a:bodyPr/>
                    <a:lstStyle/>
                    <a:p>
                      <a:endParaRPr lang="zh-CN" altLang="en-US"/>
                    </a:p>
                  </a:txBody>
                  <a:tcPr/>
                </a:tc>
                <a:extLst>
                  <a:ext uri="{0D108BD9-81ED-4DB2-BD59-A6C34878D82A}">
                    <a16:rowId xmlns:a16="http://schemas.microsoft.com/office/drawing/2014/main" val="1630327425"/>
                  </a:ext>
                </a:extLst>
              </a:tr>
              <a:tr h="288000">
                <a:tc>
                  <a:txBody>
                    <a:bodyPr/>
                    <a:lstStyle/>
                    <a:p>
                      <a:pPr algn="ctr"/>
                      <a:r>
                        <a:rPr lang="zh-CN" altLang="en-US" sz="1400" dirty="0"/>
                        <a:t>状态</a:t>
                      </a:r>
                    </a:p>
                  </a:txBody>
                  <a:tcPr marL="0" marR="0" marT="0" marB="0" anchor="ctr"/>
                </a:tc>
                <a:tc>
                  <a:txBody>
                    <a:bodyPr/>
                    <a:lstStyle/>
                    <a:p>
                      <a:pPr algn="ctr"/>
                      <a:r>
                        <a:rPr lang="zh-CN" altLang="en-US" sz="1400" dirty="0"/>
                        <a:t>缓存行</a:t>
                      </a:r>
                    </a:p>
                  </a:txBody>
                  <a:tcPr marL="0" marR="0" marT="0" marB="0" anchor="ctr"/>
                </a:tc>
                <a:extLst>
                  <a:ext uri="{0D108BD9-81ED-4DB2-BD59-A6C34878D82A}">
                    <a16:rowId xmlns:a16="http://schemas.microsoft.com/office/drawing/2014/main" val="3225116180"/>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algn="ctr"/>
                      <a:r>
                        <a:rPr lang="en-US" altLang="zh-CN" sz="1400" dirty="0"/>
                        <a:t>M</a:t>
                      </a:r>
                      <a:endParaRPr lang="zh-CN" altLang="en-US" sz="1400" dirty="0"/>
                    </a:p>
                  </a:txBody>
                  <a:tcPr marL="0" marR="0" marT="0" marB="0" anchor="ctr"/>
                </a:tc>
                <a:tc>
                  <a:txBody>
                    <a:bodyPr/>
                    <a:lstStyle/>
                    <a:p>
                      <a:pPr algn="ctr"/>
                      <a:r>
                        <a:rPr lang="en-US" altLang="zh-CN" sz="1400" dirty="0"/>
                        <a:t>0 0 0 </a:t>
                      </a:r>
                      <a:r>
                        <a:rPr lang="en-US" altLang="zh-CN" sz="1400" dirty="0">
                          <a:solidFill>
                            <a:srgbClr val="FF0000"/>
                          </a:solidFill>
                        </a:rPr>
                        <a:t>1</a:t>
                      </a:r>
                      <a:r>
                        <a:rPr lang="en-US" altLang="zh-CN" sz="1400" dirty="0"/>
                        <a:t> 0 0 0 0 …</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graphicFrame>
        <p:nvGraphicFramePr>
          <p:cNvPr id="13" name="表格 12">
            <a:extLst>
              <a:ext uri="{FF2B5EF4-FFF2-40B4-BE49-F238E27FC236}">
                <a16:creationId xmlns:a16="http://schemas.microsoft.com/office/drawing/2014/main" id="{F02C0330-97C9-6459-7930-EEE48105DD86}"/>
              </a:ext>
            </a:extLst>
          </p:cNvPr>
          <p:cNvGraphicFramePr>
            <a:graphicFrameLocks noGrp="1"/>
          </p:cNvGraphicFramePr>
          <p:nvPr>
            <p:extLst>
              <p:ext uri="{D42A27DB-BD31-4B8C-83A1-F6EECF244321}">
                <p14:modId xmlns:p14="http://schemas.microsoft.com/office/powerpoint/2010/main" val="2699906287"/>
              </p:ext>
            </p:extLst>
          </p:nvPr>
        </p:nvGraphicFramePr>
        <p:xfrm>
          <a:off x="5868144" y="1772816"/>
          <a:ext cx="1288144" cy="1168800"/>
        </p:xfrm>
        <a:graphic>
          <a:graphicData uri="http://schemas.openxmlformats.org/drawingml/2006/table">
            <a:tbl>
              <a:tblPr firstRow="1" bandRow="1">
                <a:tableStyleId>{5940675A-B579-460E-94D1-54222C63F5DA}</a:tableStyleId>
              </a:tblPr>
              <a:tblGrid>
                <a:gridCol w="1288144">
                  <a:extLst>
                    <a:ext uri="{9D8B030D-6E8A-4147-A177-3AD203B41FA5}">
                      <a16:colId xmlns:a16="http://schemas.microsoft.com/office/drawing/2014/main" val="3028184069"/>
                    </a:ext>
                  </a:extLst>
                </a:gridCol>
              </a:tblGrid>
              <a:tr h="288000">
                <a:tc>
                  <a:txBody>
                    <a:bodyPr/>
                    <a:lstStyle/>
                    <a:p>
                      <a:pPr algn="ctr"/>
                      <a:r>
                        <a:rPr lang="zh-CN" altLang="en-US" sz="1400" dirty="0"/>
                        <a:t>内存</a:t>
                      </a:r>
                    </a:p>
                  </a:txBody>
                  <a:tcPr/>
                </a:tc>
                <a:extLst>
                  <a:ext uri="{0D108BD9-81ED-4DB2-BD59-A6C34878D82A}">
                    <a16:rowId xmlns:a16="http://schemas.microsoft.com/office/drawing/2014/main" val="1630327425"/>
                  </a:ext>
                </a:extLst>
              </a:tr>
              <a:tr h="288000">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algn="ctr"/>
                      <a:r>
                        <a:rPr lang="en-US" altLang="zh-CN" sz="1400" dirty="0"/>
                        <a:t>0 0 0 </a:t>
                      </a:r>
                      <a:r>
                        <a:rPr lang="en-US" altLang="zh-CN" sz="1400" dirty="0">
                          <a:solidFill>
                            <a:srgbClr val="FF0000"/>
                          </a:solidFill>
                        </a:rPr>
                        <a:t>0</a:t>
                      </a:r>
                      <a:r>
                        <a:rPr lang="en-US" altLang="zh-CN" sz="1400" dirty="0"/>
                        <a:t> 0 0 0 0 …</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graphicFrame>
        <p:nvGraphicFramePr>
          <p:cNvPr id="14" name="表格 13">
            <a:extLst>
              <a:ext uri="{FF2B5EF4-FFF2-40B4-BE49-F238E27FC236}">
                <a16:creationId xmlns:a16="http://schemas.microsoft.com/office/drawing/2014/main" id="{B4A96440-4452-109D-2A63-0374A4714DCC}"/>
              </a:ext>
            </a:extLst>
          </p:cNvPr>
          <p:cNvGraphicFramePr>
            <a:graphicFrameLocks noGrp="1"/>
          </p:cNvGraphicFramePr>
          <p:nvPr>
            <p:extLst>
              <p:ext uri="{D42A27DB-BD31-4B8C-83A1-F6EECF244321}">
                <p14:modId xmlns:p14="http://schemas.microsoft.com/office/powerpoint/2010/main" val="4050598640"/>
              </p:ext>
            </p:extLst>
          </p:nvPr>
        </p:nvGraphicFramePr>
        <p:xfrm>
          <a:off x="6642848" y="188640"/>
          <a:ext cx="1656184" cy="1440000"/>
        </p:xfrm>
        <a:graphic>
          <a:graphicData uri="http://schemas.openxmlformats.org/drawingml/2006/table">
            <a:tbl>
              <a:tblPr firstRow="1" bandRow="1">
                <a:tableStyleId>{5940675A-B579-460E-94D1-54222C63F5DA}</a:tableStyleId>
              </a:tblPr>
              <a:tblGrid>
                <a:gridCol w="368040">
                  <a:extLst>
                    <a:ext uri="{9D8B030D-6E8A-4147-A177-3AD203B41FA5}">
                      <a16:colId xmlns:a16="http://schemas.microsoft.com/office/drawing/2014/main" val="3283550530"/>
                    </a:ext>
                  </a:extLst>
                </a:gridCol>
                <a:gridCol w="1288144">
                  <a:extLst>
                    <a:ext uri="{9D8B030D-6E8A-4147-A177-3AD203B41FA5}">
                      <a16:colId xmlns:a16="http://schemas.microsoft.com/office/drawing/2014/main" val="3028184069"/>
                    </a:ext>
                  </a:extLst>
                </a:gridCol>
              </a:tblGrid>
              <a:tr h="288000">
                <a:tc gridSpan="2">
                  <a:txBody>
                    <a:bodyPr/>
                    <a:lstStyle/>
                    <a:p>
                      <a:pPr algn="ctr"/>
                      <a:r>
                        <a:rPr lang="en-US" altLang="zh-CN" sz="1400" dirty="0"/>
                        <a:t>CPU1</a:t>
                      </a:r>
                      <a:endParaRPr lang="zh-CN" altLang="en-US" sz="1400" dirty="0"/>
                    </a:p>
                  </a:txBody>
                  <a:tcPr marL="0" marR="0" marT="0" marB="0" anchor="ctr"/>
                </a:tc>
                <a:tc hMerge="1">
                  <a:txBody>
                    <a:bodyPr/>
                    <a:lstStyle/>
                    <a:p>
                      <a:endParaRPr lang="zh-CN" altLang="en-US"/>
                    </a:p>
                  </a:txBody>
                  <a:tcPr/>
                </a:tc>
                <a:extLst>
                  <a:ext uri="{0D108BD9-81ED-4DB2-BD59-A6C34878D82A}">
                    <a16:rowId xmlns:a16="http://schemas.microsoft.com/office/drawing/2014/main" val="1630327425"/>
                  </a:ext>
                </a:extLst>
              </a:tr>
              <a:tr h="288000">
                <a:tc>
                  <a:txBody>
                    <a:bodyPr/>
                    <a:lstStyle/>
                    <a:p>
                      <a:pPr algn="ctr"/>
                      <a:r>
                        <a:rPr lang="zh-CN" altLang="en-US" sz="1400" dirty="0"/>
                        <a:t>状态</a:t>
                      </a:r>
                    </a:p>
                  </a:txBody>
                  <a:tcPr marL="0" marR="0" marT="0" marB="0" anchor="ctr"/>
                </a:tc>
                <a:tc>
                  <a:txBody>
                    <a:bodyPr/>
                    <a:lstStyle/>
                    <a:p>
                      <a:pPr algn="ctr"/>
                      <a:r>
                        <a:rPr lang="zh-CN" altLang="en-US" sz="1400" dirty="0"/>
                        <a:t>缓存行</a:t>
                      </a:r>
                    </a:p>
                  </a:txBody>
                  <a:tcPr marL="0" marR="0" marT="0" marB="0" anchor="ctr"/>
                </a:tc>
                <a:extLst>
                  <a:ext uri="{0D108BD9-81ED-4DB2-BD59-A6C34878D82A}">
                    <a16:rowId xmlns:a16="http://schemas.microsoft.com/office/drawing/2014/main" val="3225116180"/>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sp>
        <p:nvSpPr>
          <p:cNvPr id="15" name="文本框 14">
            <a:extLst>
              <a:ext uri="{FF2B5EF4-FFF2-40B4-BE49-F238E27FC236}">
                <a16:creationId xmlns:a16="http://schemas.microsoft.com/office/drawing/2014/main" id="{BFBA9EEF-38EB-9B70-71D2-D2AA41D79840}"/>
              </a:ext>
            </a:extLst>
          </p:cNvPr>
          <p:cNvSpPr txBox="1"/>
          <p:nvPr/>
        </p:nvSpPr>
        <p:spPr>
          <a:xfrm>
            <a:off x="5796136" y="3049215"/>
            <a:ext cx="1440160" cy="307777"/>
          </a:xfrm>
          <a:prstGeom prst="rect">
            <a:avLst/>
          </a:prstGeom>
          <a:noFill/>
        </p:spPr>
        <p:txBody>
          <a:bodyPr wrap="square" rtlCol="0">
            <a:spAutoFit/>
          </a:bodyPr>
          <a:lstStyle/>
          <a:p>
            <a:pPr algn="ctr"/>
            <a:r>
              <a:rPr lang="zh-CN" altLang="en-US" sz="1400" dirty="0">
                <a:effectLst/>
                <a:latin typeface="+mn-lt"/>
                <a:ea typeface="宋体" panose="02010600030101010101" pitchFamily="2" charset="-122"/>
                <a:cs typeface="宋体" panose="02010600030101010101" pitchFamily="2" charset="-122"/>
              </a:rPr>
              <a:t>②</a:t>
            </a:r>
            <a:r>
              <a:rPr lang="en-US" altLang="zh-CN" sz="1400" dirty="0">
                <a:effectLst/>
                <a:latin typeface="+mn-lt"/>
                <a:ea typeface="宋体" panose="02010600030101010101" pitchFamily="2" charset="-122"/>
                <a:cs typeface="宋体" panose="02010600030101010101" pitchFamily="2" charset="-122"/>
              </a:rPr>
              <a:t> CPU0: x=1</a:t>
            </a:r>
            <a:endParaRPr lang="zh-CN" altLang="en-US" sz="1400" dirty="0">
              <a:latin typeface="+mn-lt"/>
            </a:endParaRPr>
          </a:p>
        </p:txBody>
      </p:sp>
      <p:graphicFrame>
        <p:nvGraphicFramePr>
          <p:cNvPr id="20" name="表格 19">
            <a:extLst>
              <a:ext uri="{FF2B5EF4-FFF2-40B4-BE49-F238E27FC236}">
                <a16:creationId xmlns:a16="http://schemas.microsoft.com/office/drawing/2014/main" id="{224332DB-48ED-9C52-4413-73C0A0F420DB}"/>
              </a:ext>
            </a:extLst>
          </p:cNvPr>
          <p:cNvGraphicFramePr>
            <a:graphicFrameLocks noGrp="1"/>
          </p:cNvGraphicFramePr>
          <p:nvPr>
            <p:extLst>
              <p:ext uri="{D42A27DB-BD31-4B8C-83A1-F6EECF244321}">
                <p14:modId xmlns:p14="http://schemas.microsoft.com/office/powerpoint/2010/main" val="93821057"/>
              </p:ext>
            </p:extLst>
          </p:nvPr>
        </p:nvGraphicFramePr>
        <p:xfrm>
          <a:off x="683568" y="3538866"/>
          <a:ext cx="1656184" cy="1440000"/>
        </p:xfrm>
        <a:graphic>
          <a:graphicData uri="http://schemas.openxmlformats.org/drawingml/2006/table">
            <a:tbl>
              <a:tblPr firstRow="1" bandRow="1">
                <a:tableStyleId>{5940675A-B579-460E-94D1-54222C63F5DA}</a:tableStyleId>
              </a:tblPr>
              <a:tblGrid>
                <a:gridCol w="368040">
                  <a:extLst>
                    <a:ext uri="{9D8B030D-6E8A-4147-A177-3AD203B41FA5}">
                      <a16:colId xmlns:a16="http://schemas.microsoft.com/office/drawing/2014/main" val="3283550530"/>
                    </a:ext>
                  </a:extLst>
                </a:gridCol>
                <a:gridCol w="1288144">
                  <a:extLst>
                    <a:ext uri="{9D8B030D-6E8A-4147-A177-3AD203B41FA5}">
                      <a16:colId xmlns:a16="http://schemas.microsoft.com/office/drawing/2014/main" val="3028184069"/>
                    </a:ext>
                  </a:extLst>
                </a:gridCol>
              </a:tblGrid>
              <a:tr h="288000">
                <a:tc gridSpan="2">
                  <a:txBody>
                    <a:bodyPr/>
                    <a:lstStyle/>
                    <a:p>
                      <a:pPr algn="ctr"/>
                      <a:r>
                        <a:rPr lang="en-US" altLang="zh-CN" sz="1400" dirty="0"/>
                        <a:t>CPU0</a:t>
                      </a:r>
                      <a:endParaRPr lang="zh-CN" altLang="en-US" sz="1400" dirty="0"/>
                    </a:p>
                  </a:txBody>
                  <a:tcPr marL="0" marR="0" marT="0" marB="0" anchor="ctr"/>
                </a:tc>
                <a:tc hMerge="1">
                  <a:txBody>
                    <a:bodyPr/>
                    <a:lstStyle/>
                    <a:p>
                      <a:endParaRPr lang="zh-CN" altLang="en-US"/>
                    </a:p>
                  </a:txBody>
                  <a:tcPr/>
                </a:tc>
                <a:extLst>
                  <a:ext uri="{0D108BD9-81ED-4DB2-BD59-A6C34878D82A}">
                    <a16:rowId xmlns:a16="http://schemas.microsoft.com/office/drawing/2014/main" val="1630327425"/>
                  </a:ext>
                </a:extLst>
              </a:tr>
              <a:tr h="288000">
                <a:tc>
                  <a:txBody>
                    <a:bodyPr/>
                    <a:lstStyle/>
                    <a:p>
                      <a:pPr algn="ctr"/>
                      <a:r>
                        <a:rPr lang="zh-CN" altLang="en-US" sz="1400" dirty="0"/>
                        <a:t>状态</a:t>
                      </a:r>
                    </a:p>
                  </a:txBody>
                  <a:tcPr marL="0" marR="0" marT="0" marB="0" anchor="ctr"/>
                </a:tc>
                <a:tc>
                  <a:txBody>
                    <a:bodyPr/>
                    <a:lstStyle/>
                    <a:p>
                      <a:pPr algn="ctr"/>
                      <a:r>
                        <a:rPr lang="zh-CN" altLang="en-US" sz="1400" dirty="0"/>
                        <a:t>缓存行</a:t>
                      </a:r>
                    </a:p>
                  </a:txBody>
                  <a:tcPr marL="0" marR="0" marT="0" marB="0" anchor="ctr"/>
                </a:tc>
                <a:extLst>
                  <a:ext uri="{0D108BD9-81ED-4DB2-BD59-A6C34878D82A}">
                    <a16:rowId xmlns:a16="http://schemas.microsoft.com/office/drawing/2014/main" val="3225116180"/>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algn="ctr"/>
                      <a:r>
                        <a:rPr lang="en-US" altLang="zh-CN" sz="1400" dirty="0"/>
                        <a:t>S</a:t>
                      </a:r>
                      <a:endParaRPr lang="zh-CN" altLang="en-US" sz="1400" dirty="0"/>
                    </a:p>
                  </a:txBody>
                  <a:tcPr marL="0" marR="0" marT="0" marB="0" anchor="ctr"/>
                </a:tc>
                <a:tc>
                  <a:txBody>
                    <a:bodyPr/>
                    <a:lstStyle/>
                    <a:p>
                      <a:pPr algn="ctr"/>
                      <a:r>
                        <a:rPr lang="en-US" altLang="zh-CN" sz="1400" dirty="0"/>
                        <a:t>0 0 0 </a:t>
                      </a:r>
                      <a:r>
                        <a:rPr lang="en-US" altLang="zh-CN" sz="1400" dirty="0">
                          <a:solidFill>
                            <a:srgbClr val="FF0000"/>
                          </a:solidFill>
                        </a:rPr>
                        <a:t>1</a:t>
                      </a:r>
                      <a:r>
                        <a:rPr lang="en-US" altLang="zh-CN" sz="1400" dirty="0"/>
                        <a:t> 0 0 0 0 …</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graphicFrame>
        <p:nvGraphicFramePr>
          <p:cNvPr id="21" name="表格 20">
            <a:extLst>
              <a:ext uri="{FF2B5EF4-FFF2-40B4-BE49-F238E27FC236}">
                <a16:creationId xmlns:a16="http://schemas.microsoft.com/office/drawing/2014/main" id="{86523DDE-2799-7E9E-ECBD-089A4A262F3F}"/>
              </a:ext>
            </a:extLst>
          </p:cNvPr>
          <p:cNvGraphicFramePr>
            <a:graphicFrameLocks noGrp="1"/>
          </p:cNvGraphicFramePr>
          <p:nvPr>
            <p:extLst>
              <p:ext uri="{D42A27DB-BD31-4B8C-83A1-F6EECF244321}">
                <p14:modId xmlns:p14="http://schemas.microsoft.com/office/powerpoint/2010/main" val="4260436302"/>
              </p:ext>
            </p:extLst>
          </p:nvPr>
        </p:nvGraphicFramePr>
        <p:xfrm>
          <a:off x="1763688" y="5123042"/>
          <a:ext cx="1288144" cy="1168800"/>
        </p:xfrm>
        <a:graphic>
          <a:graphicData uri="http://schemas.openxmlformats.org/drawingml/2006/table">
            <a:tbl>
              <a:tblPr firstRow="1" bandRow="1">
                <a:tableStyleId>{5940675A-B579-460E-94D1-54222C63F5DA}</a:tableStyleId>
              </a:tblPr>
              <a:tblGrid>
                <a:gridCol w="1288144">
                  <a:extLst>
                    <a:ext uri="{9D8B030D-6E8A-4147-A177-3AD203B41FA5}">
                      <a16:colId xmlns:a16="http://schemas.microsoft.com/office/drawing/2014/main" val="3028184069"/>
                    </a:ext>
                  </a:extLst>
                </a:gridCol>
              </a:tblGrid>
              <a:tr h="288000">
                <a:tc>
                  <a:txBody>
                    <a:bodyPr/>
                    <a:lstStyle/>
                    <a:p>
                      <a:pPr algn="ctr"/>
                      <a:r>
                        <a:rPr lang="zh-CN" altLang="en-US" sz="1400" dirty="0"/>
                        <a:t>内存</a:t>
                      </a:r>
                    </a:p>
                  </a:txBody>
                  <a:tcPr/>
                </a:tc>
                <a:extLst>
                  <a:ext uri="{0D108BD9-81ED-4DB2-BD59-A6C34878D82A}">
                    <a16:rowId xmlns:a16="http://schemas.microsoft.com/office/drawing/2014/main" val="1630327425"/>
                  </a:ext>
                </a:extLst>
              </a:tr>
              <a:tr h="288000">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algn="ctr"/>
                      <a:r>
                        <a:rPr lang="en-US" altLang="zh-CN" sz="1400" dirty="0"/>
                        <a:t>0 0 0 </a:t>
                      </a:r>
                      <a:r>
                        <a:rPr lang="en-US" altLang="zh-CN" sz="1400" dirty="0">
                          <a:solidFill>
                            <a:srgbClr val="FF0000"/>
                          </a:solidFill>
                        </a:rPr>
                        <a:t>1</a:t>
                      </a:r>
                      <a:r>
                        <a:rPr lang="en-US" altLang="zh-CN" sz="1400" dirty="0"/>
                        <a:t> 0 0 0 0 …</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graphicFrame>
        <p:nvGraphicFramePr>
          <p:cNvPr id="22" name="表格 21">
            <a:extLst>
              <a:ext uri="{FF2B5EF4-FFF2-40B4-BE49-F238E27FC236}">
                <a16:creationId xmlns:a16="http://schemas.microsoft.com/office/drawing/2014/main" id="{5D1C5265-7C05-F7F6-2DE4-360F5A79CFFD}"/>
              </a:ext>
            </a:extLst>
          </p:cNvPr>
          <p:cNvGraphicFramePr>
            <a:graphicFrameLocks noGrp="1"/>
          </p:cNvGraphicFramePr>
          <p:nvPr>
            <p:extLst>
              <p:ext uri="{D42A27DB-BD31-4B8C-83A1-F6EECF244321}">
                <p14:modId xmlns:p14="http://schemas.microsoft.com/office/powerpoint/2010/main" val="1467896286"/>
              </p:ext>
            </p:extLst>
          </p:nvPr>
        </p:nvGraphicFramePr>
        <p:xfrm>
          <a:off x="2538392" y="3538866"/>
          <a:ext cx="1656184" cy="1440000"/>
        </p:xfrm>
        <a:graphic>
          <a:graphicData uri="http://schemas.openxmlformats.org/drawingml/2006/table">
            <a:tbl>
              <a:tblPr firstRow="1" bandRow="1">
                <a:tableStyleId>{5940675A-B579-460E-94D1-54222C63F5DA}</a:tableStyleId>
              </a:tblPr>
              <a:tblGrid>
                <a:gridCol w="368040">
                  <a:extLst>
                    <a:ext uri="{9D8B030D-6E8A-4147-A177-3AD203B41FA5}">
                      <a16:colId xmlns:a16="http://schemas.microsoft.com/office/drawing/2014/main" val="3283550530"/>
                    </a:ext>
                  </a:extLst>
                </a:gridCol>
                <a:gridCol w="1288144">
                  <a:extLst>
                    <a:ext uri="{9D8B030D-6E8A-4147-A177-3AD203B41FA5}">
                      <a16:colId xmlns:a16="http://schemas.microsoft.com/office/drawing/2014/main" val="3028184069"/>
                    </a:ext>
                  </a:extLst>
                </a:gridCol>
              </a:tblGrid>
              <a:tr h="288000">
                <a:tc gridSpan="2">
                  <a:txBody>
                    <a:bodyPr/>
                    <a:lstStyle/>
                    <a:p>
                      <a:pPr algn="ctr"/>
                      <a:r>
                        <a:rPr lang="en-US" altLang="zh-CN" sz="1400" dirty="0"/>
                        <a:t>CPU1</a:t>
                      </a:r>
                      <a:endParaRPr lang="zh-CN" altLang="en-US" sz="1400" dirty="0"/>
                    </a:p>
                  </a:txBody>
                  <a:tcPr marL="0" marR="0" marT="0" marB="0" anchor="ctr"/>
                </a:tc>
                <a:tc hMerge="1">
                  <a:txBody>
                    <a:bodyPr/>
                    <a:lstStyle/>
                    <a:p>
                      <a:endParaRPr lang="zh-CN" altLang="en-US"/>
                    </a:p>
                  </a:txBody>
                  <a:tcPr/>
                </a:tc>
                <a:extLst>
                  <a:ext uri="{0D108BD9-81ED-4DB2-BD59-A6C34878D82A}">
                    <a16:rowId xmlns:a16="http://schemas.microsoft.com/office/drawing/2014/main" val="1630327425"/>
                  </a:ext>
                </a:extLst>
              </a:tr>
              <a:tr h="288000">
                <a:tc>
                  <a:txBody>
                    <a:bodyPr/>
                    <a:lstStyle/>
                    <a:p>
                      <a:pPr algn="ctr"/>
                      <a:r>
                        <a:rPr lang="zh-CN" altLang="en-US" sz="1400" dirty="0"/>
                        <a:t>状态</a:t>
                      </a:r>
                    </a:p>
                  </a:txBody>
                  <a:tcPr marL="0" marR="0" marT="0" marB="0" anchor="ctr"/>
                </a:tc>
                <a:tc>
                  <a:txBody>
                    <a:bodyPr/>
                    <a:lstStyle/>
                    <a:p>
                      <a:pPr algn="ctr"/>
                      <a:r>
                        <a:rPr lang="zh-CN" altLang="en-US" sz="1400" dirty="0"/>
                        <a:t>缓存行</a:t>
                      </a:r>
                    </a:p>
                  </a:txBody>
                  <a:tcPr marL="0" marR="0" marT="0" marB="0" anchor="ctr"/>
                </a:tc>
                <a:extLst>
                  <a:ext uri="{0D108BD9-81ED-4DB2-BD59-A6C34878D82A}">
                    <a16:rowId xmlns:a16="http://schemas.microsoft.com/office/drawing/2014/main" val="3225116180"/>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algn="ctr"/>
                      <a:r>
                        <a:rPr lang="en-US" altLang="zh-CN" sz="1400" dirty="0"/>
                        <a:t>S</a:t>
                      </a:r>
                      <a:endParaRPr lang="zh-CN" altLang="en-US" sz="1400" dirty="0"/>
                    </a:p>
                  </a:txBody>
                  <a:tcPr marL="0" marR="0" marT="0" marB="0" anchor="ctr"/>
                </a:tc>
                <a:tc>
                  <a:txBody>
                    <a:bodyPr/>
                    <a:lstStyle/>
                    <a:p>
                      <a:pPr algn="ctr"/>
                      <a:r>
                        <a:rPr lang="en-US" altLang="zh-CN" sz="1400" dirty="0"/>
                        <a:t>0 0 0 </a:t>
                      </a:r>
                      <a:r>
                        <a:rPr lang="en-US" altLang="zh-CN" sz="1400" dirty="0">
                          <a:solidFill>
                            <a:srgbClr val="FF0000"/>
                          </a:solidFill>
                        </a:rPr>
                        <a:t>1</a:t>
                      </a:r>
                      <a:r>
                        <a:rPr lang="en-US" altLang="zh-CN" sz="1400" dirty="0"/>
                        <a:t> 0 0 0 0 …</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sp>
        <p:nvSpPr>
          <p:cNvPr id="23" name="文本框 22">
            <a:extLst>
              <a:ext uri="{FF2B5EF4-FFF2-40B4-BE49-F238E27FC236}">
                <a16:creationId xmlns:a16="http://schemas.microsoft.com/office/drawing/2014/main" id="{1DE18F7D-8CC7-DA8E-D121-E31D2EAB0389}"/>
              </a:ext>
            </a:extLst>
          </p:cNvPr>
          <p:cNvSpPr txBox="1"/>
          <p:nvPr/>
        </p:nvSpPr>
        <p:spPr>
          <a:xfrm>
            <a:off x="1691680" y="6399441"/>
            <a:ext cx="1440160" cy="307777"/>
          </a:xfrm>
          <a:prstGeom prst="rect">
            <a:avLst/>
          </a:prstGeom>
          <a:noFill/>
        </p:spPr>
        <p:txBody>
          <a:bodyPr wrap="square" rtlCol="0">
            <a:spAutoFit/>
          </a:bodyPr>
          <a:lstStyle/>
          <a:p>
            <a:pPr algn="ctr"/>
            <a:r>
              <a:rPr lang="zh-CN" altLang="en-US" sz="1400" dirty="0">
                <a:effectLst/>
                <a:latin typeface="+mn-lt"/>
                <a:ea typeface="宋体" panose="02010600030101010101" pitchFamily="2" charset="-122"/>
                <a:cs typeface="宋体" panose="02010600030101010101" pitchFamily="2" charset="-122"/>
              </a:rPr>
              <a:t>③</a:t>
            </a:r>
            <a:r>
              <a:rPr lang="en-US" altLang="zh-CN" sz="1400" dirty="0">
                <a:effectLst/>
                <a:latin typeface="+mn-lt"/>
                <a:ea typeface="宋体" panose="02010600030101010101" pitchFamily="2" charset="-122"/>
                <a:cs typeface="宋体" panose="02010600030101010101" pitchFamily="2" charset="-122"/>
              </a:rPr>
              <a:t> CPU1: read x</a:t>
            </a:r>
            <a:endParaRPr lang="zh-CN" altLang="en-US" sz="1400" dirty="0">
              <a:latin typeface="+mn-lt"/>
            </a:endParaRPr>
          </a:p>
        </p:txBody>
      </p:sp>
      <p:graphicFrame>
        <p:nvGraphicFramePr>
          <p:cNvPr id="24" name="表格 23">
            <a:extLst>
              <a:ext uri="{FF2B5EF4-FFF2-40B4-BE49-F238E27FC236}">
                <a16:creationId xmlns:a16="http://schemas.microsoft.com/office/drawing/2014/main" id="{6762641B-7948-4E17-55B0-6D936F3F5DD1}"/>
              </a:ext>
            </a:extLst>
          </p:cNvPr>
          <p:cNvGraphicFramePr>
            <a:graphicFrameLocks noGrp="1"/>
          </p:cNvGraphicFramePr>
          <p:nvPr>
            <p:extLst>
              <p:ext uri="{D42A27DB-BD31-4B8C-83A1-F6EECF244321}">
                <p14:modId xmlns:p14="http://schemas.microsoft.com/office/powerpoint/2010/main" val="559503427"/>
              </p:ext>
            </p:extLst>
          </p:nvPr>
        </p:nvGraphicFramePr>
        <p:xfrm>
          <a:off x="4788024" y="3539213"/>
          <a:ext cx="1656184" cy="1440000"/>
        </p:xfrm>
        <a:graphic>
          <a:graphicData uri="http://schemas.openxmlformats.org/drawingml/2006/table">
            <a:tbl>
              <a:tblPr firstRow="1" bandRow="1">
                <a:tableStyleId>{5940675A-B579-460E-94D1-54222C63F5DA}</a:tableStyleId>
              </a:tblPr>
              <a:tblGrid>
                <a:gridCol w="368040">
                  <a:extLst>
                    <a:ext uri="{9D8B030D-6E8A-4147-A177-3AD203B41FA5}">
                      <a16:colId xmlns:a16="http://schemas.microsoft.com/office/drawing/2014/main" val="3283550530"/>
                    </a:ext>
                  </a:extLst>
                </a:gridCol>
                <a:gridCol w="1288144">
                  <a:extLst>
                    <a:ext uri="{9D8B030D-6E8A-4147-A177-3AD203B41FA5}">
                      <a16:colId xmlns:a16="http://schemas.microsoft.com/office/drawing/2014/main" val="3028184069"/>
                    </a:ext>
                  </a:extLst>
                </a:gridCol>
              </a:tblGrid>
              <a:tr h="288000">
                <a:tc gridSpan="2">
                  <a:txBody>
                    <a:bodyPr/>
                    <a:lstStyle/>
                    <a:p>
                      <a:pPr algn="ctr"/>
                      <a:r>
                        <a:rPr lang="en-US" altLang="zh-CN" sz="1400" dirty="0"/>
                        <a:t>CPU0</a:t>
                      </a:r>
                      <a:endParaRPr lang="zh-CN" altLang="en-US" sz="1400" dirty="0"/>
                    </a:p>
                  </a:txBody>
                  <a:tcPr marL="0" marR="0" marT="0" marB="0" anchor="ctr"/>
                </a:tc>
                <a:tc hMerge="1">
                  <a:txBody>
                    <a:bodyPr/>
                    <a:lstStyle/>
                    <a:p>
                      <a:endParaRPr lang="zh-CN" altLang="en-US"/>
                    </a:p>
                  </a:txBody>
                  <a:tcPr/>
                </a:tc>
                <a:extLst>
                  <a:ext uri="{0D108BD9-81ED-4DB2-BD59-A6C34878D82A}">
                    <a16:rowId xmlns:a16="http://schemas.microsoft.com/office/drawing/2014/main" val="1630327425"/>
                  </a:ext>
                </a:extLst>
              </a:tr>
              <a:tr h="288000">
                <a:tc>
                  <a:txBody>
                    <a:bodyPr/>
                    <a:lstStyle/>
                    <a:p>
                      <a:pPr algn="ctr"/>
                      <a:r>
                        <a:rPr lang="zh-CN" altLang="en-US" sz="1400" dirty="0"/>
                        <a:t>状态</a:t>
                      </a:r>
                    </a:p>
                  </a:txBody>
                  <a:tcPr marL="0" marR="0" marT="0" marB="0" anchor="ctr"/>
                </a:tc>
                <a:tc>
                  <a:txBody>
                    <a:bodyPr/>
                    <a:lstStyle/>
                    <a:p>
                      <a:pPr algn="ctr"/>
                      <a:r>
                        <a:rPr lang="zh-CN" altLang="en-US" sz="1400" dirty="0"/>
                        <a:t>缓存行</a:t>
                      </a:r>
                    </a:p>
                  </a:txBody>
                  <a:tcPr marL="0" marR="0" marT="0" marB="0" anchor="ctr"/>
                </a:tc>
                <a:extLst>
                  <a:ext uri="{0D108BD9-81ED-4DB2-BD59-A6C34878D82A}">
                    <a16:rowId xmlns:a16="http://schemas.microsoft.com/office/drawing/2014/main" val="3225116180"/>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algn="ctr"/>
                      <a:r>
                        <a:rPr lang="en-US" altLang="zh-CN" sz="1400" dirty="0"/>
                        <a:t>I</a:t>
                      </a:r>
                      <a:endParaRPr lang="zh-CN" altLang="en-US" sz="1400" dirty="0"/>
                    </a:p>
                  </a:txBody>
                  <a:tcPr marL="0" marR="0" marT="0" marB="0" anchor="ctr"/>
                </a:tc>
                <a:tc>
                  <a:txBody>
                    <a:bodyPr/>
                    <a:lstStyle/>
                    <a:p>
                      <a:pPr algn="ctr"/>
                      <a:r>
                        <a:rPr lang="en-US" altLang="zh-CN" sz="1400" dirty="0"/>
                        <a:t>0 0 0 </a:t>
                      </a:r>
                      <a:r>
                        <a:rPr lang="en-US" altLang="zh-CN" sz="1400" dirty="0">
                          <a:solidFill>
                            <a:srgbClr val="FF0000"/>
                          </a:solidFill>
                        </a:rPr>
                        <a:t>1</a:t>
                      </a:r>
                      <a:r>
                        <a:rPr lang="en-US" altLang="zh-CN" sz="1400" dirty="0"/>
                        <a:t> 0 0 0 0 …</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graphicFrame>
        <p:nvGraphicFramePr>
          <p:cNvPr id="25" name="表格 24">
            <a:extLst>
              <a:ext uri="{FF2B5EF4-FFF2-40B4-BE49-F238E27FC236}">
                <a16:creationId xmlns:a16="http://schemas.microsoft.com/office/drawing/2014/main" id="{F825FABE-8960-8585-CA77-FDE772C47786}"/>
              </a:ext>
            </a:extLst>
          </p:cNvPr>
          <p:cNvGraphicFramePr>
            <a:graphicFrameLocks noGrp="1"/>
          </p:cNvGraphicFramePr>
          <p:nvPr>
            <p:extLst>
              <p:ext uri="{D42A27DB-BD31-4B8C-83A1-F6EECF244321}">
                <p14:modId xmlns:p14="http://schemas.microsoft.com/office/powerpoint/2010/main" val="3975470436"/>
              </p:ext>
            </p:extLst>
          </p:nvPr>
        </p:nvGraphicFramePr>
        <p:xfrm>
          <a:off x="5868144" y="5123389"/>
          <a:ext cx="1288144" cy="1168800"/>
        </p:xfrm>
        <a:graphic>
          <a:graphicData uri="http://schemas.openxmlformats.org/drawingml/2006/table">
            <a:tbl>
              <a:tblPr firstRow="1" bandRow="1">
                <a:tableStyleId>{5940675A-B579-460E-94D1-54222C63F5DA}</a:tableStyleId>
              </a:tblPr>
              <a:tblGrid>
                <a:gridCol w="1288144">
                  <a:extLst>
                    <a:ext uri="{9D8B030D-6E8A-4147-A177-3AD203B41FA5}">
                      <a16:colId xmlns:a16="http://schemas.microsoft.com/office/drawing/2014/main" val="3028184069"/>
                    </a:ext>
                  </a:extLst>
                </a:gridCol>
              </a:tblGrid>
              <a:tr h="288000">
                <a:tc>
                  <a:txBody>
                    <a:bodyPr/>
                    <a:lstStyle/>
                    <a:p>
                      <a:pPr algn="ctr"/>
                      <a:r>
                        <a:rPr lang="zh-CN" altLang="en-US" sz="1400" dirty="0"/>
                        <a:t>内存</a:t>
                      </a:r>
                    </a:p>
                  </a:txBody>
                  <a:tcPr/>
                </a:tc>
                <a:extLst>
                  <a:ext uri="{0D108BD9-81ED-4DB2-BD59-A6C34878D82A}">
                    <a16:rowId xmlns:a16="http://schemas.microsoft.com/office/drawing/2014/main" val="1630327425"/>
                  </a:ext>
                </a:extLst>
              </a:tr>
              <a:tr h="288000">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algn="ctr"/>
                      <a:r>
                        <a:rPr lang="en-US" altLang="zh-CN" sz="1400" dirty="0"/>
                        <a:t>0 0 0 </a:t>
                      </a:r>
                      <a:r>
                        <a:rPr lang="en-US" altLang="zh-CN" sz="1400" dirty="0">
                          <a:solidFill>
                            <a:srgbClr val="FF0000"/>
                          </a:solidFill>
                        </a:rPr>
                        <a:t>1</a:t>
                      </a:r>
                      <a:r>
                        <a:rPr lang="en-US" altLang="zh-CN" sz="1400" dirty="0"/>
                        <a:t> 0 0 0 0 …</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graphicFrame>
        <p:nvGraphicFramePr>
          <p:cNvPr id="26" name="表格 25">
            <a:extLst>
              <a:ext uri="{FF2B5EF4-FFF2-40B4-BE49-F238E27FC236}">
                <a16:creationId xmlns:a16="http://schemas.microsoft.com/office/drawing/2014/main" id="{F7239BBC-8791-BF3B-04E8-3482CEFC7FD5}"/>
              </a:ext>
            </a:extLst>
          </p:cNvPr>
          <p:cNvGraphicFramePr>
            <a:graphicFrameLocks noGrp="1"/>
          </p:cNvGraphicFramePr>
          <p:nvPr>
            <p:extLst>
              <p:ext uri="{D42A27DB-BD31-4B8C-83A1-F6EECF244321}">
                <p14:modId xmlns:p14="http://schemas.microsoft.com/office/powerpoint/2010/main" val="3508597183"/>
              </p:ext>
            </p:extLst>
          </p:nvPr>
        </p:nvGraphicFramePr>
        <p:xfrm>
          <a:off x="6642848" y="3539213"/>
          <a:ext cx="1656184" cy="1440000"/>
        </p:xfrm>
        <a:graphic>
          <a:graphicData uri="http://schemas.openxmlformats.org/drawingml/2006/table">
            <a:tbl>
              <a:tblPr firstRow="1" bandRow="1">
                <a:tableStyleId>{5940675A-B579-460E-94D1-54222C63F5DA}</a:tableStyleId>
              </a:tblPr>
              <a:tblGrid>
                <a:gridCol w="368040">
                  <a:extLst>
                    <a:ext uri="{9D8B030D-6E8A-4147-A177-3AD203B41FA5}">
                      <a16:colId xmlns:a16="http://schemas.microsoft.com/office/drawing/2014/main" val="3283550530"/>
                    </a:ext>
                  </a:extLst>
                </a:gridCol>
                <a:gridCol w="1288144">
                  <a:extLst>
                    <a:ext uri="{9D8B030D-6E8A-4147-A177-3AD203B41FA5}">
                      <a16:colId xmlns:a16="http://schemas.microsoft.com/office/drawing/2014/main" val="3028184069"/>
                    </a:ext>
                  </a:extLst>
                </a:gridCol>
              </a:tblGrid>
              <a:tr h="288000">
                <a:tc gridSpan="2">
                  <a:txBody>
                    <a:bodyPr/>
                    <a:lstStyle/>
                    <a:p>
                      <a:pPr algn="ctr"/>
                      <a:r>
                        <a:rPr lang="en-US" altLang="zh-CN" sz="1400" dirty="0"/>
                        <a:t>CPU1</a:t>
                      </a:r>
                      <a:endParaRPr lang="zh-CN" altLang="en-US" sz="1400" dirty="0"/>
                    </a:p>
                  </a:txBody>
                  <a:tcPr marL="0" marR="0" marT="0" marB="0" anchor="ctr"/>
                </a:tc>
                <a:tc hMerge="1">
                  <a:txBody>
                    <a:bodyPr/>
                    <a:lstStyle/>
                    <a:p>
                      <a:endParaRPr lang="zh-CN" altLang="en-US"/>
                    </a:p>
                  </a:txBody>
                  <a:tcPr/>
                </a:tc>
                <a:extLst>
                  <a:ext uri="{0D108BD9-81ED-4DB2-BD59-A6C34878D82A}">
                    <a16:rowId xmlns:a16="http://schemas.microsoft.com/office/drawing/2014/main" val="1630327425"/>
                  </a:ext>
                </a:extLst>
              </a:tr>
              <a:tr h="288000">
                <a:tc>
                  <a:txBody>
                    <a:bodyPr/>
                    <a:lstStyle/>
                    <a:p>
                      <a:pPr algn="ctr"/>
                      <a:r>
                        <a:rPr lang="zh-CN" altLang="en-US" sz="1400" dirty="0"/>
                        <a:t>状态</a:t>
                      </a:r>
                    </a:p>
                  </a:txBody>
                  <a:tcPr marL="0" marR="0" marT="0" marB="0" anchor="ctr"/>
                </a:tc>
                <a:tc>
                  <a:txBody>
                    <a:bodyPr/>
                    <a:lstStyle/>
                    <a:p>
                      <a:pPr algn="ctr"/>
                      <a:r>
                        <a:rPr lang="zh-CN" altLang="en-US" sz="1400" dirty="0"/>
                        <a:t>缓存行</a:t>
                      </a:r>
                    </a:p>
                  </a:txBody>
                  <a:tcPr marL="0" marR="0" marT="0" marB="0" anchor="ctr"/>
                </a:tc>
                <a:extLst>
                  <a:ext uri="{0D108BD9-81ED-4DB2-BD59-A6C34878D82A}">
                    <a16:rowId xmlns:a16="http://schemas.microsoft.com/office/drawing/2014/main" val="3225116180"/>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algn="ctr"/>
                      <a:r>
                        <a:rPr lang="en-US" altLang="zh-CN" sz="1400" dirty="0"/>
                        <a:t>M</a:t>
                      </a:r>
                      <a:endParaRPr lang="zh-CN" altLang="en-US" sz="1400" dirty="0"/>
                    </a:p>
                  </a:txBody>
                  <a:tcPr marL="0" marR="0" marT="0" marB="0" anchor="ctr"/>
                </a:tc>
                <a:tc>
                  <a:txBody>
                    <a:bodyPr/>
                    <a:lstStyle/>
                    <a:p>
                      <a:pPr algn="ctr"/>
                      <a:r>
                        <a:rPr lang="en-US" altLang="zh-CN" sz="1400" dirty="0"/>
                        <a:t>0 0 0 </a:t>
                      </a:r>
                      <a:r>
                        <a:rPr lang="en-US" altLang="zh-CN" sz="1400" dirty="0">
                          <a:solidFill>
                            <a:srgbClr val="FF0000"/>
                          </a:solidFill>
                        </a:rPr>
                        <a:t>2</a:t>
                      </a:r>
                      <a:r>
                        <a:rPr lang="en-US" altLang="zh-CN" sz="1400" dirty="0"/>
                        <a:t> 0 0 0 0 …</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sp>
        <p:nvSpPr>
          <p:cNvPr id="27" name="文本框 26">
            <a:extLst>
              <a:ext uri="{FF2B5EF4-FFF2-40B4-BE49-F238E27FC236}">
                <a16:creationId xmlns:a16="http://schemas.microsoft.com/office/drawing/2014/main" id="{5DDC6AFD-47FE-6D5C-9E5D-AEC0032C3146}"/>
              </a:ext>
            </a:extLst>
          </p:cNvPr>
          <p:cNvSpPr txBox="1"/>
          <p:nvPr/>
        </p:nvSpPr>
        <p:spPr>
          <a:xfrm>
            <a:off x="5796136" y="6399788"/>
            <a:ext cx="1440160" cy="307777"/>
          </a:xfrm>
          <a:prstGeom prst="rect">
            <a:avLst/>
          </a:prstGeom>
          <a:noFill/>
        </p:spPr>
        <p:txBody>
          <a:bodyPr wrap="square" rtlCol="0">
            <a:spAutoFit/>
          </a:bodyPr>
          <a:lstStyle/>
          <a:p>
            <a:pPr algn="ctr"/>
            <a:r>
              <a:rPr lang="zh-CN" altLang="en-US" sz="1400" dirty="0">
                <a:effectLst/>
                <a:latin typeface="+mn-lt"/>
                <a:ea typeface="宋体" panose="02010600030101010101" pitchFamily="2" charset="-122"/>
                <a:cs typeface="宋体" panose="02010600030101010101" pitchFamily="2" charset="-122"/>
              </a:rPr>
              <a:t>④</a:t>
            </a:r>
            <a:r>
              <a:rPr lang="en-US" altLang="zh-CN" sz="1400" dirty="0">
                <a:effectLst/>
                <a:latin typeface="+mn-lt"/>
                <a:ea typeface="宋体" panose="02010600030101010101" pitchFamily="2" charset="-122"/>
                <a:cs typeface="宋体" panose="02010600030101010101" pitchFamily="2" charset="-122"/>
              </a:rPr>
              <a:t> CPU1: x=2</a:t>
            </a:r>
            <a:endParaRPr lang="zh-CN" altLang="en-US" sz="1400" dirty="0">
              <a:latin typeface="+mn-lt"/>
            </a:endParaRPr>
          </a:p>
        </p:txBody>
      </p:sp>
    </p:spTree>
    <p:extLst>
      <p:ext uri="{BB962C8B-B14F-4D97-AF65-F5344CB8AC3E}">
        <p14:creationId xmlns:p14="http://schemas.microsoft.com/office/powerpoint/2010/main" val="2564269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BE37B3A-3587-F69B-BCE7-2054C61B2B85}"/>
              </a:ext>
            </a:extLst>
          </p:cNvPr>
          <p:cNvSpPr>
            <a:spLocks noGrp="1"/>
          </p:cNvSpPr>
          <p:nvPr>
            <p:ph type="sldNum" sz="quarter" idx="12"/>
          </p:nvPr>
        </p:nvSpPr>
        <p:spPr/>
        <p:txBody>
          <a:bodyPr/>
          <a:lstStyle/>
          <a:p>
            <a:pPr>
              <a:defRPr/>
            </a:pPr>
            <a:fld id="{FEB03361-FB3C-4B11-9CA7-B53FACB5A640}" type="slidenum">
              <a:rPr lang="zh-CN" altLang="en-US" smtClean="0"/>
              <a:pPr>
                <a:defRPr/>
              </a:pPr>
              <a:t>33</a:t>
            </a:fld>
            <a:r>
              <a:rPr lang="en-US" altLang="zh-CN" dirty="0"/>
              <a:t>	</a:t>
            </a:r>
            <a:endParaRPr lang="zh-CN" altLang="en-US" dirty="0"/>
          </a:p>
        </p:txBody>
      </p:sp>
      <p:graphicFrame>
        <p:nvGraphicFramePr>
          <p:cNvPr id="7" name="表格 6">
            <a:extLst>
              <a:ext uri="{FF2B5EF4-FFF2-40B4-BE49-F238E27FC236}">
                <a16:creationId xmlns:a16="http://schemas.microsoft.com/office/drawing/2014/main" id="{F0E94119-8403-77DF-D702-F715D32D33F9}"/>
              </a:ext>
            </a:extLst>
          </p:cNvPr>
          <p:cNvGraphicFramePr>
            <a:graphicFrameLocks noGrp="1"/>
          </p:cNvGraphicFramePr>
          <p:nvPr>
            <p:extLst>
              <p:ext uri="{D42A27DB-BD31-4B8C-83A1-F6EECF244321}">
                <p14:modId xmlns:p14="http://schemas.microsoft.com/office/powerpoint/2010/main" val="1332245974"/>
              </p:ext>
            </p:extLst>
          </p:nvPr>
        </p:nvGraphicFramePr>
        <p:xfrm>
          <a:off x="683568" y="188640"/>
          <a:ext cx="1656184" cy="1440000"/>
        </p:xfrm>
        <a:graphic>
          <a:graphicData uri="http://schemas.openxmlformats.org/drawingml/2006/table">
            <a:tbl>
              <a:tblPr firstRow="1" bandRow="1">
                <a:tableStyleId>{5940675A-B579-460E-94D1-54222C63F5DA}</a:tableStyleId>
              </a:tblPr>
              <a:tblGrid>
                <a:gridCol w="368040">
                  <a:extLst>
                    <a:ext uri="{9D8B030D-6E8A-4147-A177-3AD203B41FA5}">
                      <a16:colId xmlns:a16="http://schemas.microsoft.com/office/drawing/2014/main" val="3283550530"/>
                    </a:ext>
                  </a:extLst>
                </a:gridCol>
                <a:gridCol w="1288144">
                  <a:extLst>
                    <a:ext uri="{9D8B030D-6E8A-4147-A177-3AD203B41FA5}">
                      <a16:colId xmlns:a16="http://schemas.microsoft.com/office/drawing/2014/main" val="3028184069"/>
                    </a:ext>
                  </a:extLst>
                </a:gridCol>
              </a:tblGrid>
              <a:tr h="288000">
                <a:tc gridSpan="2">
                  <a:txBody>
                    <a:bodyPr/>
                    <a:lstStyle/>
                    <a:p>
                      <a:pPr algn="ctr"/>
                      <a:r>
                        <a:rPr lang="en-US" altLang="zh-CN" sz="1400" dirty="0"/>
                        <a:t>CPU0</a:t>
                      </a:r>
                      <a:endParaRPr lang="zh-CN" altLang="en-US" sz="1400" dirty="0"/>
                    </a:p>
                  </a:txBody>
                  <a:tcPr marL="0" marR="0" marT="0" marB="0" anchor="ctr"/>
                </a:tc>
                <a:tc hMerge="1">
                  <a:txBody>
                    <a:bodyPr/>
                    <a:lstStyle/>
                    <a:p>
                      <a:endParaRPr lang="zh-CN" altLang="en-US"/>
                    </a:p>
                  </a:txBody>
                  <a:tcPr/>
                </a:tc>
                <a:extLst>
                  <a:ext uri="{0D108BD9-81ED-4DB2-BD59-A6C34878D82A}">
                    <a16:rowId xmlns:a16="http://schemas.microsoft.com/office/drawing/2014/main" val="1630327425"/>
                  </a:ext>
                </a:extLst>
              </a:tr>
              <a:tr h="288000">
                <a:tc>
                  <a:txBody>
                    <a:bodyPr/>
                    <a:lstStyle/>
                    <a:p>
                      <a:pPr algn="ctr"/>
                      <a:r>
                        <a:rPr lang="zh-CN" altLang="en-US" sz="1400" dirty="0"/>
                        <a:t>状态</a:t>
                      </a:r>
                    </a:p>
                  </a:txBody>
                  <a:tcPr marL="0" marR="0" marT="0" marB="0" anchor="ctr"/>
                </a:tc>
                <a:tc>
                  <a:txBody>
                    <a:bodyPr/>
                    <a:lstStyle/>
                    <a:p>
                      <a:pPr algn="ctr"/>
                      <a:r>
                        <a:rPr lang="zh-CN" altLang="en-US" sz="1400" dirty="0"/>
                        <a:t>缓存行</a:t>
                      </a:r>
                    </a:p>
                  </a:txBody>
                  <a:tcPr marL="0" marR="0" marT="0" marB="0" anchor="ctr"/>
                </a:tc>
                <a:extLst>
                  <a:ext uri="{0D108BD9-81ED-4DB2-BD59-A6C34878D82A}">
                    <a16:rowId xmlns:a16="http://schemas.microsoft.com/office/drawing/2014/main" val="3225116180"/>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algn="ctr"/>
                      <a:r>
                        <a:rPr lang="en-US" altLang="zh-CN" sz="1400" dirty="0"/>
                        <a:t>I</a:t>
                      </a:r>
                      <a:endParaRPr lang="zh-CN" altLang="en-US" sz="1400" dirty="0"/>
                    </a:p>
                  </a:txBody>
                  <a:tcPr marL="0" marR="0" marT="0" marB="0" anchor="ctr"/>
                </a:tc>
                <a:tc>
                  <a:txBody>
                    <a:bodyPr/>
                    <a:lstStyle/>
                    <a:p>
                      <a:pPr algn="ctr"/>
                      <a:r>
                        <a:rPr lang="en-US" altLang="zh-CN" sz="1400" dirty="0"/>
                        <a:t>0 0 0 </a:t>
                      </a:r>
                      <a:r>
                        <a:rPr lang="en-US" altLang="zh-CN" sz="1400" dirty="0">
                          <a:solidFill>
                            <a:srgbClr val="FF0000"/>
                          </a:solidFill>
                        </a:rPr>
                        <a:t>1</a:t>
                      </a:r>
                      <a:r>
                        <a:rPr lang="en-US" altLang="zh-CN" sz="1400" dirty="0"/>
                        <a:t> 0 0 0 0 …</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graphicFrame>
        <p:nvGraphicFramePr>
          <p:cNvPr id="9" name="表格 8">
            <a:extLst>
              <a:ext uri="{FF2B5EF4-FFF2-40B4-BE49-F238E27FC236}">
                <a16:creationId xmlns:a16="http://schemas.microsoft.com/office/drawing/2014/main" id="{67378214-9BD4-F4A9-B8EA-3647E3C2312D}"/>
              </a:ext>
            </a:extLst>
          </p:cNvPr>
          <p:cNvGraphicFramePr>
            <a:graphicFrameLocks noGrp="1"/>
          </p:cNvGraphicFramePr>
          <p:nvPr>
            <p:extLst>
              <p:ext uri="{D42A27DB-BD31-4B8C-83A1-F6EECF244321}">
                <p14:modId xmlns:p14="http://schemas.microsoft.com/office/powerpoint/2010/main" val="1148430506"/>
              </p:ext>
            </p:extLst>
          </p:nvPr>
        </p:nvGraphicFramePr>
        <p:xfrm>
          <a:off x="1763688" y="1772816"/>
          <a:ext cx="1288144" cy="1168800"/>
        </p:xfrm>
        <a:graphic>
          <a:graphicData uri="http://schemas.openxmlformats.org/drawingml/2006/table">
            <a:tbl>
              <a:tblPr firstRow="1" bandRow="1">
                <a:tableStyleId>{5940675A-B579-460E-94D1-54222C63F5DA}</a:tableStyleId>
              </a:tblPr>
              <a:tblGrid>
                <a:gridCol w="1288144">
                  <a:extLst>
                    <a:ext uri="{9D8B030D-6E8A-4147-A177-3AD203B41FA5}">
                      <a16:colId xmlns:a16="http://schemas.microsoft.com/office/drawing/2014/main" val="3028184069"/>
                    </a:ext>
                  </a:extLst>
                </a:gridCol>
              </a:tblGrid>
              <a:tr h="288000">
                <a:tc>
                  <a:txBody>
                    <a:bodyPr/>
                    <a:lstStyle/>
                    <a:p>
                      <a:pPr algn="ctr"/>
                      <a:r>
                        <a:rPr lang="zh-CN" altLang="en-US" sz="1400" dirty="0"/>
                        <a:t>内存</a:t>
                      </a:r>
                    </a:p>
                  </a:txBody>
                  <a:tcPr/>
                </a:tc>
                <a:extLst>
                  <a:ext uri="{0D108BD9-81ED-4DB2-BD59-A6C34878D82A}">
                    <a16:rowId xmlns:a16="http://schemas.microsoft.com/office/drawing/2014/main" val="1630327425"/>
                  </a:ext>
                </a:extLst>
              </a:tr>
              <a:tr h="288000">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algn="ctr"/>
                      <a:r>
                        <a:rPr lang="en-US" altLang="zh-CN" sz="1400" dirty="0"/>
                        <a:t>0 0 0 </a:t>
                      </a:r>
                      <a:r>
                        <a:rPr lang="en-US" altLang="zh-CN" sz="1400" dirty="0">
                          <a:solidFill>
                            <a:srgbClr val="FF0000"/>
                          </a:solidFill>
                        </a:rPr>
                        <a:t>1</a:t>
                      </a:r>
                      <a:r>
                        <a:rPr lang="en-US" altLang="zh-CN" sz="1400" dirty="0"/>
                        <a:t> 0 0 0 0 …</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graphicFrame>
        <p:nvGraphicFramePr>
          <p:cNvPr id="10" name="表格 9">
            <a:extLst>
              <a:ext uri="{FF2B5EF4-FFF2-40B4-BE49-F238E27FC236}">
                <a16:creationId xmlns:a16="http://schemas.microsoft.com/office/drawing/2014/main" id="{AA33A5D2-9DB7-B0B8-3648-581D667B76C8}"/>
              </a:ext>
            </a:extLst>
          </p:cNvPr>
          <p:cNvGraphicFramePr>
            <a:graphicFrameLocks noGrp="1"/>
          </p:cNvGraphicFramePr>
          <p:nvPr>
            <p:extLst>
              <p:ext uri="{D42A27DB-BD31-4B8C-83A1-F6EECF244321}">
                <p14:modId xmlns:p14="http://schemas.microsoft.com/office/powerpoint/2010/main" val="324420475"/>
              </p:ext>
            </p:extLst>
          </p:nvPr>
        </p:nvGraphicFramePr>
        <p:xfrm>
          <a:off x="2538392" y="188640"/>
          <a:ext cx="1656184" cy="1440000"/>
        </p:xfrm>
        <a:graphic>
          <a:graphicData uri="http://schemas.openxmlformats.org/drawingml/2006/table">
            <a:tbl>
              <a:tblPr firstRow="1" bandRow="1">
                <a:tableStyleId>{5940675A-B579-460E-94D1-54222C63F5DA}</a:tableStyleId>
              </a:tblPr>
              <a:tblGrid>
                <a:gridCol w="368040">
                  <a:extLst>
                    <a:ext uri="{9D8B030D-6E8A-4147-A177-3AD203B41FA5}">
                      <a16:colId xmlns:a16="http://schemas.microsoft.com/office/drawing/2014/main" val="3283550530"/>
                    </a:ext>
                  </a:extLst>
                </a:gridCol>
                <a:gridCol w="1288144">
                  <a:extLst>
                    <a:ext uri="{9D8B030D-6E8A-4147-A177-3AD203B41FA5}">
                      <a16:colId xmlns:a16="http://schemas.microsoft.com/office/drawing/2014/main" val="3028184069"/>
                    </a:ext>
                  </a:extLst>
                </a:gridCol>
              </a:tblGrid>
              <a:tr h="288000">
                <a:tc gridSpan="2">
                  <a:txBody>
                    <a:bodyPr/>
                    <a:lstStyle/>
                    <a:p>
                      <a:pPr algn="ctr"/>
                      <a:r>
                        <a:rPr lang="en-US" altLang="zh-CN" sz="1400" dirty="0"/>
                        <a:t>CPU1</a:t>
                      </a:r>
                      <a:endParaRPr lang="zh-CN" altLang="en-US" sz="1400" dirty="0"/>
                    </a:p>
                  </a:txBody>
                  <a:tcPr marL="0" marR="0" marT="0" marB="0" anchor="ctr"/>
                </a:tc>
                <a:tc hMerge="1">
                  <a:txBody>
                    <a:bodyPr/>
                    <a:lstStyle/>
                    <a:p>
                      <a:endParaRPr lang="zh-CN" altLang="en-US"/>
                    </a:p>
                  </a:txBody>
                  <a:tcPr/>
                </a:tc>
                <a:extLst>
                  <a:ext uri="{0D108BD9-81ED-4DB2-BD59-A6C34878D82A}">
                    <a16:rowId xmlns:a16="http://schemas.microsoft.com/office/drawing/2014/main" val="1630327425"/>
                  </a:ext>
                </a:extLst>
              </a:tr>
              <a:tr h="288000">
                <a:tc>
                  <a:txBody>
                    <a:bodyPr/>
                    <a:lstStyle/>
                    <a:p>
                      <a:pPr algn="ctr"/>
                      <a:r>
                        <a:rPr lang="zh-CN" altLang="en-US" sz="1400" dirty="0"/>
                        <a:t>状态</a:t>
                      </a:r>
                    </a:p>
                  </a:txBody>
                  <a:tcPr marL="0" marR="0" marT="0" marB="0" anchor="ctr"/>
                </a:tc>
                <a:tc>
                  <a:txBody>
                    <a:bodyPr/>
                    <a:lstStyle/>
                    <a:p>
                      <a:pPr algn="ctr"/>
                      <a:r>
                        <a:rPr lang="zh-CN" altLang="en-US" sz="1400" dirty="0"/>
                        <a:t>缓存行</a:t>
                      </a:r>
                    </a:p>
                  </a:txBody>
                  <a:tcPr marL="0" marR="0" marT="0" marB="0" anchor="ctr"/>
                </a:tc>
                <a:extLst>
                  <a:ext uri="{0D108BD9-81ED-4DB2-BD59-A6C34878D82A}">
                    <a16:rowId xmlns:a16="http://schemas.microsoft.com/office/drawing/2014/main" val="3225116180"/>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M</a:t>
                      </a:r>
                      <a:endParaRPr lang="zh-CN" altLang="en-US" sz="1400" dirty="0"/>
                    </a:p>
                  </a:txBody>
                  <a:tcPr marL="0" marR="0" marT="0" marB="0" anchor="ctr"/>
                </a:tc>
                <a:tc>
                  <a:txBody>
                    <a:bodyPr/>
                    <a:lstStyle/>
                    <a:p>
                      <a:pPr algn="ctr"/>
                      <a:r>
                        <a:rPr lang="en-US" altLang="zh-CN" sz="1400" dirty="0"/>
                        <a:t>0 0 0 </a:t>
                      </a:r>
                      <a:r>
                        <a:rPr lang="en-US" altLang="zh-CN" sz="1400" dirty="0">
                          <a:solidFill>
                            <a:srgbClr val="FF0000"/>
                          </a:solidFill>
                        </a:rPr>
                        <a:t>3</a:t>
                      </a:r>
                      <a:r>
                        <a:rPr lang="en-US" altLang="zh-CN" sz="1400" dirty="0"/>
                        <a:t> 0 0 0 0 …</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sp>
        <p:nvSpPr>
          <p:cNvPr id="11" name="文本框 10">
            <a:extLst>
              <a:ext uri="{FF2B5EF4-FFF2-40B4-BE49-F238E27FC236}">
                <a16:creationId xmlns:a16="http://schemas.microsoft.com/office/drawing/2014/main" id="{48BF9FBB-4A70-999D-C08A-F93AD3398EBB}"/>
              </a:ext>
            </a:extLst>
          </p:cNvPr>
          <p:cNvSpPr txBox="1"/>
          <p:nvPr/>
        </p:nvSpPr>
        <p:spPr>
          <a:xfrm>
            <a:off x="1773432" y="3049215"/>
            <a:ext cx="1223413" cy="307777"/>
          </a:xfrm>
          <a:prstGeom prst="rect">
            <a:avLst/>
          </a:prstGeom>
          <a:noFill/>
        </p:spPr>
        <p:txBody>
          <a:bodyPr wrap="none" rtlCol="0">
            <a:spAutoFit/>
          </a:bodyPr>
          <a:lstStyle/>
          <a:p>
            <a:pPr algn="ctr"/>
            <a:r>
              <a:rPr lang="zh-CN" altLang="zh-CN" sz="1400" dirty="0">
                <a:effectLst/>
                <a:latin typeface="+mn-lt"/>
                <a:ea typeface="宋体" panose="02010600030101010101" pitchFamily="2" charset="-122"/>
                <a:cs typeface="宋体" panose="02010600030101010101" pitchFamily="2" charset="-122"/>
              </a:rPr>
              <a:t>①</a:t>
            </a:r>
            <a:r>
              <a:rPr lang="en-US" altLang="zh-CN" sz="1400" dirty="0">
                <a:effectLst/>
                <a:latin typeface="+mn-lt"/>
                <a:ea typeface="宋体" panose="02010600030101010101" pitchFamily="2" charset="-122"/>
                <a:cs typeface="宋体" panose="02010600030101010101" pitchFamily="2" charset="-122"/>
              </a:rPr>
              <a:t> CPU1: x=3</a:t>
            </a:r>
            <a:endParaRPr lang="zh-CN" altLang="en-US" sz="1400" dirty="0">
              <a:latin typeface="+mn-lt"/>
            </a:endParaRPr>
          </a:p>
        </p:txBody>
      </p:sp>
      <p:graphicFrame>
        <p:nvGraphicFramePr>
          <p:cNvPr id="12" name="表格 11">
            <a:extLst>
              <a:ext uri="{FF2B5EF4-FFF2-40B4-BE49-F238E27FC236}">
                <a16:creationId xmlns:a16="http://schemas.microsoft.com/office/drawing/2014/main" id="{A100F488-06DC-0ADA-2569-44EDABF9E99D}"/>
              </a:ext>
            </a:extLst>
          </p:cNvPr>
          <p:cNvGraphicFramePr>
            <a:graphicFrameLocks noGrp="1"/>
          </p:cNvGraphicFramePr>
          <p:nvPr>
            <p:extLst>
              <p:ext uri="{D42A27DB-BD31-4B8C-83A1-F6EECF244321}">
                <p14:modId xmlns:p14="http://schemas.microsoft.com/office/powerpoint/2010/main" val="122964925"/>
              </p:ext>
            </p:extLst>
          </p:nvPr>
        </p:nvGraphicFramePr>
        <p:xfrm>
          <a:off x="4788024" y="188640"/>
          <a:ext cx="1656184" cy="1440000"/>
        </p:xfrm>
        <a:graphic>
          <a:graphicData uri="http://schemas.openxmlformats.org/drawingml/2006/table">
            <a:tbl>
              <a:tblPr firstRow="1" bandRow="1">
                <a:tableStyleId>{5940675A-B579-460E-94D1-54222C63F5DA}</a:tableStyleId>
              </a:tblPr>
              <a:tblGrid>
                <a:gridCol w="368040">
                  <a:extLst>
                    <a:ext uri="{9D8B030D-6E8A-4147-A177-3AD203B41FA5}">
                      <a16:colId xmlns:a16="http://schemas.microsoft.com/office/drawing/2014/main" val="3283550530"/>
                    </a:ext>
                  </a:extLst>
                </a:gridCol>
                <a:gridCol w="1288144">
                  <a:extLst>
                    <a:ext uri="{9D8B030D-6E8A-4147-A177-3AD203B41FA5}">
                      <a16:colId xmlns:a16="http://schemas.microsoft.com/office/drawing/2014/main" val="3028184069"/>
                    </a:ext>
                  </a:extLst>
                </a:gridCol>
              </a:tblGrid>
              <a:tr h="288000">
                <a:tc gridSpan="2">
                  <a:txBody>
                    <a:bodyPr/>
                    <a:lstStyle/>
                    <a:p>
                      <a:pPr algn="ctr"/>
                      <a:r>
                        <a:rPr lang="en-US" altLang="zh-CN" sz="1400" dirty="0"/>
                        <a:t>CPU0</a:t>
                      </a:r>
                      <a:endParaRPr lang="zh-CN" altLang="en-US" sz="1400" dirty="0"/>
                    </a:p>
                  </a:txBody>
                  <a:tcPr marL="0" marR="0" marT="0" marB="0" anchor="ctr"/>
                </a:tc>
                <a:tc hMerge="1">
                  <a:txBody>
                    <a:bodyPr/>
                    <a:lstStyle/>
                    <a:p>
                      <a:endParaRPr lang="zh-CN" altLang="en-US"/>
                    </a:p>
                  </a:txBody>
                  <a:tcPr/>
                </a:tc>
                <a:extLst>
                  <a:ext uri="{0D108BD9-81ED-4DB2-BD59-A6C34878D82A}">
                    <a16:rowId xmlns:a16="http://schemas.microsoft.com/office/drawing/2014/main" val="1630327425"/>
                  </a:ext>
                </a:extLst>
              </a:tr>
              <a:tr h="288000">
                <a:tc>
                  <a:txBody>
                    <a:bodyPr/>
                    <a:lstStyle/>
                    <a:p>
                      <a:pPr algn="ctr"/>
                      <a:r>
                        <a:rPr lang="zh-CN" altLang="en-US" sz="1400" dirty="0"/>
                        <a:t>状态</a:t>
                      </a:r>
                    </a:p>
                  </a:txBody>
                  <a:tcPr marL="0" marR="0" marT="0" marB="0" anchor="ctr"/>
                </a:tc>
                <a:tc>
                  <a:txBody>
                    <a:bodyPr/>
                    <a:lstStyle/>
                    <a:p>
                      <a:pPr algn="ctr"/>
                      <a:r>
                        <a:rPr lang="zh-CN" altLang="en-US" sz="1400" dirty="0"/>
                        <a:t>缓存行</a:t>
                      </a:r>
                    </a:p>
                  </a:txBody>
                  <a:tcPr marL="0" marR="0" marT="0" marB="0" anchor="ctr"/>
                </a:tc>
                <a:extLst>
                  <a:ext uri="{0D108BD9-81ED-4DB2-BD59-A6C34878D82A}">
                    <a16:rowId xmlns:a16="http://schemas.microsoft.com/office/drawing/2014/main" val="3225116180"/>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algn="ctr"/>
                      <a:r>
                        <a:rPr lang="en-US" altLang="zh-CN" sz="1400" dirty="0"/>
                        <a:t>S</a:t>
                      </a:r>
                      <a:endParaRPr lang="zh-CN" altLang="en-US" sz="1400" dirty="0"/>
                    </a:p>
                  </a:txBody>
                  <a:tcPr marL="0" marR="0" marT="0" marB="0" anchor="ctr"/>
                </a:tc>
                <a:tc>
                  <a:txBody>
                    <a:bodyPr/>
                    <a:lstStyle/>
                    <a:p>
                      <a:pPr algn="ctr"/>
                      <a:r>
                        <a:rPr lang="en-US" altLang="zh-CN" sz="1400" dirty="0"/>
                        <a:t>0 0 0 </a:t>
                      </a:r>
                      <a:r>
                        <a:rPr lang="en-US" altLang="zh-CN" sz="1400" dirty="0">
                          <a:solidFill>
                            <a:srgbClr val="FF0000"/>
                          </a:solidFill>
                        </a:rPr>
                        <a:t>3</a:t>
                      </a:r>
                      <a:r>
                        <a:rPr lang="en-US" altLang="zh-CN" sz="1400" dirty="0"/>
                        <a:t> 0 0 0 0 …</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graphicFrame>
        <p:nvGraphicFramePr>
          <p:cNvPr id="13" name="表格 12">
            <a:extLst>
              <a:ext uri="{FF2B5EF4-FFF2-40B4-BE49-F238E27FC236}">
                <a16:creationId xmlns:a16="http://schemas.microsoft.com/office/drawing/2014/main" id="{F02C0330-97C9-6459-7930-EEE48105DD86}"/>
              </a:ext>
            </a:extLst>
          </p:cNvPr>
          <p:cNvGraphicFramePr>
            <a:graphicFrameLocks noGrp="1"/>
          </p:cNvGraphicFramePr>
          <p:nvPr>
            <p:extLst>
              <p:ext uri="{D42A27DB-BD31-4B8C-83A1-F6EECF244321}">
                <p14:modId xmlns:p14="http://schemas.microsoft.com/office/powerpoint/2010/main" val="2526565682"/>
              </p:ext>
            </p:extLst>
          </p:nvPr>
        </p:nvGraphicFramePr>
        <p:xfrm>
          <a:off x="5868144" y="1772816"/>
          <a:ext cx="1288144" cy="1168800"/>
        </p:xfrm>
        <a:graphic>
          <a:graphicData uri="http://schemas.openxmlformats.org/drawingml/2006/table">
            <a:tbl>
              <a:tblPr firstRow="1" bandRow="1">
                <a:tableStyleId>{5940675A-B579-460E-94D1-54222C63F5DA}</a:tableStyleId>
              </a:tblPr>
              <a:tblGrid>
                <a:gridCol w="1288144">
                  <a:extLst>
                    <a:ext uri="{9D8B030D-6E8A-4147-A177-3AD203B41FA5}">
                      <a16:colId xmlns:a16="http://schemas.microsoft.com/office/drawing/2014/main" val="3028184069"/>
                    </a:ext>
                  </a:extLst>
                </a:gridCol>
              </a:tblGrid>
              <a:tr h="288000">
                <a:tc>
                  <a:txBody>
                    <a:bodyPr/>
                    <a:lstStyle/>
                    <a:p>
                      <a:pPr algn="ctr"/>
                      <a:r>
                        <a:rPr lang="zh-CN" altLang="en-US" sz="1400" dirty="0"/>
                        <a:t>内存</a:t>
                      </a:r>
                    </a:p>
                  </a:txBody>
                  <a:tcPr/>
                </a:tc>
                <a:extLst>
                  <a:ext uri="{0D108BD9-81ED-4DB2-BD59-A6C34878D82A}">
                    <a16:rowId xmlns:a16="http://schemas.microsoft.com/office/drawing/2014/main" val="1630327425"/>
                  </a:ext>
                </a:extLst>
              </a:tr>
              <a:tr h="288000">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algn="ctr"/>
                      <a:r>
                        <a:rPr lang="en-US" altLang="zh-CN" sz="1400" dirty="0"/>
                        <a:t>0 0 0 </a:t>
                      </a:r>
                      <a:r>
                        <a:rPr lang="en-US" altLang="zh-CN" sz="1400" dirty="0">
                          <a:solidFill>
                            <a:srgbClr val="FF0000"/>
                          </a:solidFill>
                        </a:rPr>
                        <a:t>3</a:t>
                      </a:r>
                      <a:r>
                        <a:rPr lang="en-US" altLang="zh-CN" sz="1400" dirty="0"/>
                        <a:t> 0 0 0 0 …</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graphicFrame>
        <p:nvGraphicFramePr>
          <p:cNvPr id="14" name="表格 13">
            <a:extLst>
              <a:ext uri="{FF2B5EF4-FFF2-40B4-BE49-F238E27FC236}">
                <a16:creationId xmlns:a16="http://schemas.microsoft.com/office/drawing/2014/main" id="{B4A96440-4452-109D-2A63-0374A4714DCC}"/>
              </a:ext>
            </a:extLst>
          </p:cNvPr>
          <p:cNvGraphicFramePr>
            <a:graphicFrameLocks noGrp="1"/>
          </p:cNvGraphicFramePr>
          <p:nvPr>
            <p:extLst>
              <p:ext uri="{D42A27DB-BD31-4B8C-83A1-F6EECF244321}">
                <p14:modId xmlns:p14="http://schemas.microsoft.com/office/powerpoint/2010/main" val="1980249907"/>
              </p:ext>
            </p:extLst>
          </p:nvPr>
        </p:nvGraphicFramePr>
        <p:xfrm>
          <a:off x="6642848" y="188640"/>
          <a:ext cx="1656184" cy="1440000"/>
        </p:xfrm>
        <a:graphic>
          <a:graphicData uri="http://schemas.openxmlformats.org/drawingml/2006/table">
            <a:tbl>
              <a:tblPr firstRow="1" bandRow="1">
                <a:tableStyleId>{5940675A-B579-460E-94D1-54222C63F5DA}</a:tableStyleId>
              </a:tblPr>
              <a:tblGrid>
                <a:gridCol w="368040">
                  <a:extLst>
                    <a:ext uri="{9D8B030D-6E8A-4147-A177-3AD203B41FA5}">
                      <a16:colId xmlns:a16="http://schemas.microsoft.com/office/drawing/2014/main" val="3283550530"/>
                    </a:ext>
                  </a:extLst>
                </a:gridCol>
                <a:gridCol w="1288144">
                  <a:extLst>
                    <a:ext uri="{9D8B030D-6E8A-4147-A177-3AD203B41FA5}">
                      <a16:colId xmlns:a16="http://schemas.microsoft.com/office/drawing/2014/main" val="3028184069"/>
                    </a:ext>
                  </a:extLst>
                </a:gridCol>
              </a:tblGrid>
              <a:tr h="288000">
                <a:tc gridSpan="2">
                  <a:txBody>
                    <a:bodyPr/>
                    <a:lstStyle/>
                    <a:p>
                      <a:pPr algn="ctr"/>
                      <a:r>
                        <a:rPr lang="en-US" altLang="zh-CN" sz="1400" dirty="0"/>
                        <a:t>CPU1</a:t>
                      </a:r>
                      <a:endParaRPr lang="zh-CN" altLang="en-US" sz="1400" dirty="0"/>
                    </a:p>
                  </a:txBody>
                  <a:tcPr marL="0" marR="0" marT="0" marB="0" anchor="ctr"/>
                </a:tc>
                <a:tc hMerge="1">
                  <a:txBody>
                    <a:bodyPr/>
                    <a:lstStyle/>
                    <a:p>
                      <a:endParaRPr lang="zh-CN" altLang="en-US"/>
                    </a:p>
                  </a:txBody>
                  <a:tcPr/>
                </a:tc>
                <a:extLst>
                  <a:ext uri="{0D108BD9-81ED-4DB2-BD59-A6C34878D82A}">
                    <a16:rowId xmlns:a16="http://schemas.microsoft.com/office/drawing/2014/main" val="1630327425"/>
                  </a:ext>
                </a:extLst>
              </a:tr>
              <a:tr h="288000">
                <a:tc>
                  <a:txBody>
                    <a:bodyPr/>
                    <a:lstStyle/>
                    <a:p>
                      <a:pPr algn="ctr"/>
                      <a:r>
                        <a:rPr lang="zh-CN" altLang="en-US" sz="1400" dirty="0"/>
                        <a:t>状态</a:t>
                      </a:r>
                    </a:p>
                  </a:txBody>
                  <a:tcPr marL="0" marR="0" marT="0" marB="0" anchor="ctr"/>
                </a:tc>
                <a:tc>
                  <a:txBody>
                    <a:bodyPr/>
                    <a:lstStyle/>
                    <a:p>
                      <a:pPr algn="ctr"/>
                      <a:r>
                        <a:rPr lang="zh-CN" altLang="en-US" sz="1400" dirty="0"/>
                        <a:t>缓存行</a:t>
                      </a:r>
                    </a:p>
                  </a:txBody>
                  <a:tcPr marL="0" marR="0" marT="0" marB="0" anchor="ctr"/>
                </a:tc>
                <a:extLst>
                  <a:ext uri="{0D108BD9-81ED-4DB2-BD59-A6C34878D82A}">
                    <a16:rowId xmlns:a16="http://schemas.microsoft.com/office/drawing/2014/main" val="3225116180"/>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S</a:t>
                      </a:r>
                      <a:endParaRPr lang="zh-CN" altLang="en-US" sz="1400" dirty="0"/>
                    </a:p>
                  </a:txBody>
                  <a:tcPr marL="0" marR="0" marT="0" marB="0" anchor="ctr"/>
                </a:tc>
                <a:tc>
                  <a:txBody>
                    <a:bodyPr/>
                    <a:lstStyle/>
                    <a:p>
                      <a:pPr algn="ctr"/>
                      <a:r>
                        <a:rPr lang="en-US" altLang="zh-CN" sz="1400" dirty="0"/>
                        <a:t>0 0 0 </a:t>
                      </a:r>
                      <a:r>
                        <a:rPr lang="en-US" altLang="zh-CN" sz="1400" dirty="0">
                          <a:solidFill>
                            <a:srgbClr val="FF0000"/>
                          </a:solidFill>
                        </a:rPr>
                        <a:t>3</a:t>
                      </a:r>
                      <a:r>
                        <a:rPr lang="en-US" altLang="zh-CN" sz="1400" dirty="0"/>
                        <a:t> 0 0 0 0 …</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sp>
        <p:nvSpPr>
          <p:cNvPr id="15" name="文本框 14">
            <a:extLst>
              <a:ext uri="{FF2B5EF4-FFF2-40B4-BE49-F238E27FC236}">
                <a16:creationId xmlns:a16="http://schemas.microsoft.com/office/drawing/2014/main" id="{BFBA9EEF-38EB-9B70-71D2-D2AA41D79840}"/>
              </a:ext>
            </a:extLst>
          </p:cNvPr>
          <p:cNvSpPr txBox="1"/>
          <p:nvPr/>
        </p:nvSpPr>
        <p:spPr>
          <a:xfrm>
            <a:off x="5796136" y="3049215"/>
            <a:ext cx="1440160" cy="307777"/>
          </a:xfrm>
          <a:prstGeom prst="rect">
            <a:avLst/>
          </a:prstGeom>
          <a:noFill/>
        </p:spPr>
        <p:txBody>
          <a:bodyPr wrap="square" rtlCol="0">
            <a:spAutoFit/>
          </a:bodyPr>
          <a:lstStyle/>
          <a:p>
            <a:pPr algn="ctr"/>
            <a:r>
              <a:rPr lang="zh-CN" altLang="en-US" sz="1400" dirty="0">
                <a:effectLst/>
                <a:latin typeface="+mn-lt"/>
                <a:ea typeface="宋体" panose="02010600030101010101" pitchFamily="2" charset="-122"/>
                <a:cs typeface="宋体" panose="02010600030101010101" pitchFamily="2" charset="-122"/>
              </a:rPr>
              <a:t>②</a:t>
            </a:r>
            <a:r>
              <a:rPr lang="en-US" altLang="zh-CN" sz="1400" dirty="0">
                <a:effectLst/>
                <a:latin typeface="+mn-lt"/>
                <a:ea typeface="宋体" panose="02010600030101010101" pitchFamily="2" charset="-122"/>
                <a:cs typeface="宋体" panose="02010600030101010101" pitchFamily="2" charset="-122"/>
              </a:rPr>
              <a:t> CPU0: read x</a:t>
            </a:r>
            <a:endParaRPr lang="zh-CN" altLang="en-US" sz="1400" dirty="0">
              <a:latin typeface="+mn-lt"/>
            </a:endParaRPr>
          </a:p>
        </p:txBody>
      </p:sp>
      <p:graphicFrame>
        <p:nvGraphicFramePr>
          <p:cNvPr id="20" name="表格 19">
            <a:extLst>
              <a:ext uri="{FF2B5EF4-FFF2-40B4-BE49-F238E27FC236}">
                <a16:creationId xmlns:a16="http://schemas.microsoft.com/office/drawing/2014/main" id="{224332DB-48ED-9C52-4413-73C0A0F420DB}"/>
              </a:ext>
            </a:extLst>
          </p:cNvPr>
          <p:cNvGraphicFramePr>
            <a:graphicFrameLocks noGrp="1"/>
          </p:cNvGraphicFramePr>
          <p:nvPr>
            <p:extLst>
              <p:ext uri="{D42A27DB-BD31-4B8C-83A1-F6EECF244321}">
                <p14:modId xmlns:p14="http://schemas.microsoft.com/office/powerpoint/2010/main" val="659067230"/>
              </p:ext>
            </p:extLst>
          </p:nvPr>
        </p:nvGraphicFramePr>
        <p:xfrm>
          <a:off x="683568" y="3538866"/>
          <a:ext cx="1656184" cy="1440000"/>
        </p:xfrm>
        <a:graphic>
          <a:graphicData uri="http://schemas.openxmlformats.org/drawingml/2006/table">
            <a:tbl>
              <a:tblPr firstRow="1" bandRow="1">
                <a:tableStyleId>{5940675A-B579-460E-94D1-54222C63F5DA}</a:tableStyleId>
              </a:tblPr>
              <a:tblGrid>
                <a:gridCol w="368040">
                  <a:extLst>
                    <a:ext uri="{9D8B030D-6E8A-4147-A177-3AD203B41FA5}">
                      <a16:colId xmlns:a16="http://schemas.microsoft.com/office/drawing/2014/main" val="3283550530"/>
                    </a:ext>
                  </a:extLst>
                </a:gridCol>
                <a:gridCol w="1288144">
                  <a:extLst>
                    <a:ext uri="{9D8B030D-6E8A-4147-A177-3AD203B41FA5}">
                      <a16:colId xmlns:a16="http://schemas.microsoft.com/office/drawing/2014/main" val="3028184069"/>
                    </a:ext>
                  </a:extLst>
                </a:gridCol>
              </a:tblGrid>
              <a:tr h="288000">
                <a:tc gridSpan="2">
                  <a:txBody>
                    <a:bodyPr/>
                    <a:lstStyle/>
                    <a:p>
                      <a:pPr algn="ctr"/>
                      <a:r>
                        <a:rPr lang="en-US" altLang="zh-CN" sz="1400" dirty="0"/>
                        <a:t>CPU0</a:t>
                      </a:r>
                      <a:endParaRPr lang="zh-CN" altLang="en-US" sz="1400" dirty="0"/>
                    </a:p>
                  </a:txBody>
                  <a:tcPr marL="0" marR="0" marT="0" marB="0" anchor="ctr"/>
                </a:tc>
                <a:tc hMerge="1">
                  <a:txBody>
                    <a:bodyPr/>
                    <a:lstStyle/>
                    <a:p>
                      <a:endParaRPr lang="zh-CN" altLang="en-US"/>
                    </a:p>
                  </a:txBody>
                  <a:tcPr/>
                </a:tc>
                <a:extLst>
                  <a:ext uri="{0D108BD9-81ED-4DB2-BD59-A6C34878D82A}">
                    <a16:rowId xmlns:a16="http://schemas.microsoft.com/office/drawing/2014/main" val="1630327425"/>
                  </a:ext>
                </a:extLst>
              </a:tr>
              <a:tr h="288000">
                <a:tc>
                  <a:txBody>
                    <a:bodyPr/>
                    <a:lstStyle/>
                    <a:p>
                      <a:pPr algn="ctr"/>
                      <a:r>
                        <a:rPr lang="zh-CN" altLang="en-US" sz="1400" dirty="0"/>
                        <a:t>状态</a:t>
                      </a:r>
                    </a:p>
                  </a:txBody>
                  <a:tcPr marL="0" marR="0" marT="0" marB="0" anchor="ctr"/>
                </a:tc>
                <a:tc>
                  <a:txBody>
                    <a:bodyPr/>
                    <a:lstStyle/>
                    <a:p>
                      <a:pPr algn="ctr"/>
                      <a:r>
                        <a:rPr lang="zh-CN" altLang="en-US" sz="1400" dirty="0"/>
                        <a:t>缓存行</a:t>
                      </a:r>
                    </a:p>
                  </a:txBody>
                  <a:tcPr marL="0" marR="0" marT="0" marB="0" anchor="ctr"/>
                </a:tc>
                <a:extLst>
                  <a:ext uri="{0D108BD9-81ED-4DB2-BD59-A6C34878D82A}">
                    <a16:rowId xmlns:a16="http://schemas.microsoft.com/office/drawing/2014/main" val="3225116180"/>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algn="ctr"/>
                      <a:r>
                        <a:rPr lang="en-US" altLang="zh-CN" sz="1400" dirty="0"/>
                        <a:t>M</a:t>
                      </a:r>
                      <a:endParaRPr lang="zh-CN" altLang="en-US" sz="1400" dirty="0"/>
                    </a:p>
                  </a:txBody>
                  <a:tcPr marL="0" marR="0" marT="0" marB="0" anchor="ctr"/>
                </a:tc>
                <a:tc>
                  <a:txBody>
                    <a:bodyPr/>
                    <a:lstStyle/>
                    <a:p>
                      <a:pPr algn="ctr"/>
                      <a:r>
                        <a:rPr lang="en-US" altLang="zh-CN" sz="1400" dirty="0"/>
                        <a:t>0 0 0 </a:t>
                      </a:r>
                      <a:r>
                        <a:rPr lang="en-US" altLang="zh-CN" sz="1400" dirty="0">
                          <a:solidFill>
                            <a:srgbClr val="FF0000"/>
                          </a:solidFill>
                        </a:rPr>
                        <a:t>4</a:t>
                      </a:r>
                      <a:r>
                        <a:rPr lang="en-US" altLang="zh-CN" sz="1400" dirty="0"/>
                        <a:t> 0 0 0 0 …</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graphicFrame>
        <p:nvGraphicFramePr>
          <p:cNvPr id="21" name="表格 20">
            <a:extLst>
              <a:ext uri="{FF2B5EF4-FFF2-40B4-BE49-F238E27FC236}">
                <a16:creationId xmlns:a16="http://schemas.microsoft.com/office/drawing/2014/main" id="{86523DDE-2799-7E9E-ECBD-089A4A262F3F}"/>
              </a:ext>
            </a:extLst>
          </p:cNvPr>
          <p:cNvGraphicFramePr>
            <a:graphicFrameLocks noGrp="1"/>
          </p:cNvGraphicFramePr>
          <p:nvPr>
            <p:extLst>
              <p:ext uri="{D42A27DB-BD31-4B8C-83A1-F6EECF244321}">
                <p14:modId xmlns:p14="http://schemas.microsoft.com/office/powerpoint/2010/main" val="3431233116"/>
              </p:ext>
            </p:extLst>
          </p:nvPr>
        </p:nvGraphicFramePr>
        <p:xfrm>
          <a:off x="1763688" y="5123042"/>
          <a:ext cx="1288144" cy="1168800"/>
        </p:xfrm>
        <a:graphic>
          <a:graphicData uri="http://schemas.openxmlformats.org/drawingml/2006/table">
            <a:tbl>
              <a:tblPr firstRow="1" bandRow="1">
                <a:tableStyleId>{5940675A-B579-460E-94D1-54222C63F5DA}</a:tableStyleId>
              </a:tblPr>
              <a:tblGrid>
                <a:gridCol w="1288144">
                  <a:extLst>
                    <a:ext uri="{9D8B030D-6E8A-4147-A177-3AD203B41FA5}">
                      <a16:colId xmlns:a16="http://schemas.microsoft.com/office/drawing/2014/main" val="3028184069"/>
                    </a:ext>
                  </a:extLst>
                </a:gridCol>
              </a:tblGrid>
              <a:tr h="288000">
                <a:tc>
                  <a:txBody>
                    <a:bodyPr/>
                    <a:lstStyle/>
                    <a:p>
                      <a:pPr algn="ctr"/>
                      <a:r>
                        <a:rPr lang="zh-CN" altLang="en-US" sz="1400" dirty="0"/>
                        <a:t>内存</a:t>
                      </a:r>
                    </a:p>
                  </a:txBody>
                  <a:tcPr/>
                </a:tc>
                <a:extLst>
                  <a:ext uri="{0D108BD9-81ED-4DB2-BD59-A6C34878D82A}">
                    <a16:rowId xmlns:a16="http://schemas.microsoft.com/office/drawing/2014/main" val="1630327425"/>
                  </a:ext>
                </a:extLst>
              </a:tr>
              <a:tr h="288000">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algn="ctr"/>
                      <a:r>
                        <a:rPr lang="en-US" altLang="zh-CN" sz="1400" dirty="0"/>
                        <a:t>0 0 0 </a:t>
                      </a:r>
                      <a:r>
                        <a:rPr lang="en-US" altLang="zh-CN" sz="1400" dirty="0">
                          <a:solidFill>
                            <a:srgbClr val="FF0000"/>
                          </a:solidFill>
                        </a:rPr>
                        <a:t>3</a:t>
                      </a:r>
                      <a:r>
                        <a:rPr lang="en-US" altLang="zh-CN" sz="1400" dirty="0"/>
                        <a:t> 0 0 0 0 …</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graphicFrame>
        <p:nvGraphicFramePr>
          <p:cNvPr id="22" name="表格 21">
            <a:extLst>
              <a:ext uri="{FF2B5EF4-FFF2-40B4-BE49-F238E27FC236}">
                <a16:creationId xmlns:a16="http://schemas.microsoft.com/office/drawing/2014/main" id="{5D1C5265-7C05-F7F6-2DE4-360F5A79CFFD}"/>
              </a:ext>
            </a:extLst>
          </p:cNvPr>
          <p:cNvGraphicFramePr>
            <a:graphicFrameLocks noGrp="1"/>
          </p:cNvGraphicFramePr>
          <p:nvPr>
            <p:extLst>
              <p:ext uri="{D42A27DB-BD31-4B8C-83A1-F6EECF244321}">
                <p14:modId xmlns:p14="http://schemas.microsoft.com/office/powerpoint/2010/main" val="1902798035"/>
              </p:ext>
            </p:extLst>
          </p:nvPr>
        </p:nvGraphicFramePr>
        <p:xfrm>
          <a:off x="2538392" y="3538866"/>
          <a:ext cx="1656184" cy="1440000"/>
        </p:xfrm>
        <a:graphic>
          <a:graphicData uri="http://schemas.openxmlformats.org/drawingml/2006/table">
            <a:tbl>
              <a:tblPr firstRow="1" bandRow="1">
                <a:tableStyleId>{5940675A-B579-460E-94D1-54222C63F5DA}</a:tableStyleId>
              </a:tblPr>
              <a:tblGrid>
                <a:gridCol w="368040">
                  <a:extLst>
                    <a:ext uri="{9D8B030D-6E8A-4147-A177-3AD203B41FA5}">
                      <a16:colId xmlns:a16="http://schemas.microsoft.com/office/drawing/2014/main" val="3283550530"/>
                    </a:ext>
                  </a:extLst>
                </a:gridCol>
                <a:gridCol w="1288144">
                  <a:extLst>
                    <a:ext uri="{9D8B030D-6E8A-4147-A177-3AD203B41FA5}">
                      <a16:colId xmlns:a16="http://schemas.microsoft.com/office/drawing/2014/main" val="3028184069"/>
                    </a:ext>
                  </a:extLst>
                </a:gridCol>
              </a:tblGrid>
              <a:tr h="288000">
                <a:tc gridSpan="2">
                  <a:txBody>
                    <a:bodyPr/>
                    <a:lstStyle/>
                    <a:p>
                      <a:pPr algn="ctr"/>
                      <a:r>
                        <a:rPr lang="en-US" altLang="zh-CN" sz="1400" dirty="0"/>
                        <a:t>CPU1</a:t>
                      </a:r>
                      <a:endParaRPr lang="zh-CN" altLang="en-US" sz="1400" dirty="0"/>
                    </a:p>
                  </a:txBody>
                  <a:tcPr marL="0" marR="0" marT="0" marB="0" anchor="ctr"/>
                </a:tc>
                <a:tc hMerge="1">
                  <a:txBody>
                    <a:bodyPr/>
                    <a:lstStyle/>
                    <a:p>
                      <a:endParaRPr lang="zh-CN" altLang="en-US"/>
                    </a:p>
                  </a:txBody>
                  <a:tcPr/>
                </a:tc>
                <a:extLst>
                  <a:ext uri="{0D108BD9-81ED-4DB2-BD59-A6C34878D82A}">
                    <a16:rowId xmlns:a16="http://schemas.microsoft.com/office/drawing/2014/main" val="1630327425"/>
                  </a:ext>
                </a:extLst>
              </a:tr>
              <a:tr h="288000">
                <a:tc>
                  <a:txBody>
                    <a:bodyPr/>
                    <a:lstStyle/>
                    <a:p>
                      <a:pPr algn="ctr"/>
                      <a:r>
                        <a:rPr lang="zh-CN" altLang="en-US" sz="1400" dirty="0"/>
                        <a:t>状态</a:t>
                      </a:r>
                    </a:p>
                  </a:txBody>
                  <a:tcPr marL="0" marR="0" marT="0" marB="0" anchor="ctr"/>
                </a:tc>
                <a:tc>
                  <a:txBody>
                    <a:bodyPr/>
                    <a:lstStyle/>
                    <a:p>
                      <a:pPr algn="ctr"/>
                      <a:r>
                        <a:rPr lang="zh-CN" altLang="en-US" sz="1400" dirty="0"/>
                        <a:t>缓存行</a:t>
                      </a:r>
                    </a:p>
                  </a:txBody>
                  <a:tcPr marL="0" marR="0" marT="0" marB="0" anchor="ctr"/>
                </a:tc>
                <a:extLst>
                  <a:ext uri="{0D108BD9-81ED-4DB2-BD59-A6C34878D82A}">
                    <a16:rowId xmlns:a16="http://schemas.microsoft.com/office/drawing/2014/main" val="3225116180"/>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I</a:t>
                      </a:r>
                      <a:endParaRPr lang="zh-CN" altLang="en-US" sz="1400" dirty="0"/>
                    </a:p>
                  </a:txBody>
                  <a:tcPr marL="0" marR="0" marT="0" marB="0" anchor="ctr"/>
                </a:tc>
                <a:tc>
                  <a:txBody>
                    <a:bodyPr/>
                    <a:lstStyle/>
                    <a:p>
                      <a:pPr algn="ctr"/>
                      <a:r>
                        <a:rPr lang="en-US" altLang="zh-CN" sz="1400" dirty="0"/>
                        <a:t>0 0 0 </a:t>
                      </a:r>
                      <a:r>
                        <a:rPr lang="en-US" altLang="zh-CN" sz="1400" dirty="0">
                          <a:solidFill>
                            <a:srgbClr val="FF0000"/>
                          </a:solidFill>
                        </a:rPr>
                        <a:t>3</a:t>
                      </a:r>
                      <a:r>
                        <a:rPr lang="en-US" altLang="zh-CN" sz="1400" dirty="0"/>
                        <a:t> 0 0 0 0 …</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sp>
        <p:nvSpPr>
          <p:cNvPr id="23" name="文本框 22">
            <a:extLst>
              <a:ext uri="{FF2B5EF4-FFF2-40B4-BE49-F238E27FC236}">
                <a16:creationId xmlns:a16="http://schemas.microsoft.com/office/drawing/2014/main" id="{1DE18F7D-8CC7-DA8E-D121-E31D2EAB0389}"/>
              </a:ext>
            </a:extLst>
          </p:cNvPr>
          <p:cNvSpPr txBox="1"/>
          <p:nvPr/>
        </p:nvSpPr>
        <p:spPr>
          <a:xfrm>
            <a:off x="1691680" y="6399441"/>
            <a:ext cx="1440160" cy="307777"/>
          </a:xfrm>
          <a:prstGeom prst="rect">
            <a:avLst/>
          </a:prstGeom>
          <a:noFill/>
        </p:spPr>
        <p:txBody>
          <a:bodyPr wrap="square" rtlCol="0">
            <a:spAutoFit/>
          </a:bodyPr>
          <a:lstStyle/>
          <a:p>
            <a:pPr algn="ctr"/>
            <a:r>
              <a:rPr lang="zh-CN" altLang="en-US" sz="1400" dirty="0">
                <a:effectLst/>
                <a:latin typeface="+mn-lt"/>
                <a:ea typeface="宋体" panose="02010600030101010101" pitchFamily="2" charset="-122"/>
                <a:cs typeface="宋体" panose="02010600030101010101" pitchFamily="2" charset="-122"/>
              </a:rPr>
              <a:t>③</a:t>
            </a:r>
            <a:r>
              <a:rPr lang="en-US" altLang="zh-CN" sz="1400" dirty="0">
                <a:effectLst/>
                <a:latin typeface="+mn-lt"/>
                <a:ea typeface="宋体" panose="02010600030101010101" pitchFamily="2" charset="-122"/>
                <a:cs typeface="宋体" panose="02010600030101010101" pitchFamily="2" charset="-122"/>
              </a:rPr>
              <a:t> CPU0: x=4</a:t>
            </a:r>
            <a:endParaRPr lang="zh-CN" altLang="en-US" sz="1400" dirty="0">
              <a:latin typeface="+mn-lt"/>
            </a:endParaRPr>
          </a:p>
        </p:txBody>
      </p:sp>
      <p:graphicFrame>
        <p:nvGraphicFramePr>
          <p:cNvPr id="24" name="表格 23">
            <a:extLst>
              <a:ext uri="{FF2B5EF4-FFF2-40B4-BE49-F238E27FC236}">
                <a16:creationId xmlns:a16="http://schemas.microsoft.com/office/drawing/2014/main" id="{6762641B-7948-4E17-55B0-6D936F3F5DD1}"/>
              </a:ext>
            </a:extLst>
          </p:cNvPr>
          <p:cNvGraphicFramePr>
            <a:graphicFrameLocks noGrp="1"/>
          </p:cNvGraphicFramePr>
          <p:nvPr>
            <p:extLst>
              <p:ext uri="{D42A27DB-BD31-4B8C-83A1-F6EECF244321}">
                <p14:modId xmlns:p14="http://schemas.microsoft.com/office/powerpoint/2010/main" val="414537406"/>
              </p:ext>
            </p:extLst>
          </p:nvPr>
        </p:nvGraphicFramePr>
        <p:xfrm>
          <a:off x="4788024" y="3539213"/>
          <a:ext cx="1656184" cy="1440000"/>
        </p:xfrm>
        <a:graphic>
          <a:graphicData uri="http://schemas.openxmlformats.org/drawingml/2006/table">
            <a:tbl>
              <a:tblPr firstRow="1" bandRow="1">
                <a:tableStyleId>{5940675A-B579-460E-94D1-54222C63F5DA}</a:tableStyleId>
              </a:tblPr>
              <a:tblGrid>
                <a:gridCol w="368040">
                  <a:extLst>
                    <a:ext uri="{9D8B030D-6E8A-4147-A177-3AD203B41FA5}">
                      <a16:colId xmlns:a16="http://schemas.microsoft.com/office/drawing/2014/main" val="3283550530"/>
                    </a:ext>
                  </a:extLst>
                </a:gridCol>
                <a:gridCol w="1288144">
                  <a:extLst>
                    <a:ext uri="{9D8B030D-6E8A-4147-A177-3AD203B41FA5}">
                      <a16:colId xmlns:a16="http://schemas.microsoft.com/office/drawing/2014/main" val="3028184069"/>
                    </a:ext>
                  </a:extLst>
                </a:gridCol>
              </a:tblGrid>
              <a:tr h="288000">
                <a:tc gridSpan="2">
                  <a:txBody>
                    <a:bodyPr/>
                    <a:lstStyle/>
                    <a:p>
                      <a:pPr algn="ctr"/>
                      <a:r>
                        <a:rPr lang="en-US" altLang="zh-CN" sz="1400" dirty="0"/>
                        <a:t>CPU0</a:t>
                      </a:r>
                      <a:endParaRPr lang="zh-CN" altLang="en-US" sz="1400" dirty="0"/>
                    </a:p>
                  </a:txBody>
                  <a:tcPr marL="0" marR="0" marT="0" marB="0" anchor="ctr"/>
                </a:tc>
                <a:tc hMerge="1">
                  <a:txBody>
                    <a:bodyPr/>
                    <a:lstStyle/>
                    <a:p>
                      <a:endParaRPr lang="zh-CN" altLang="en-US"/>
                    </a:p>
                  </a:txBody>
                  <a:tcPr/>
                </a:tc>
                <a:extLst>
                  <a:ext uri="{0D108BD9-81ED-4DB2-BD59-A6C34878D82A}">
                    <a16:rowId xmlns:a16="http://schemas.microsoft.com/office/drawing/2014/main" val="1630327425"/>
                  </a:ext>
                </a:extLst>
              </a:tr>
              <a:tr h="288000">
                <a:tc>
                  <a:txBody>
                    <a:bodyPr/>
                    <a:lstStyle/>
                    <a:p>
                      <a:pPr algn="ctr"/>
                      <a:r>
                        <a:rPr lang="zh-CN" altLang="en-US" sz="1400" dirty="0"/>
                        <a:t>状态</a:t>
                      </a:r>
                    </a:p>
                  </a:txBody>
                  <a:tcPr marL="0" marR="0" marT="0" marB="0" anchor="ctr"/>
                </a:tc>
                <a:tc>
                  <a:txBody>
                    <a:bodyPr/>
                    <a:lstStyle/>
                    <a:p>
                      <a:pPr algn="ctr"/>
                      <a:r>
                        <a:rPr lang="zh-CN" altLang="en-US" sz="1400" dirty="0"/>
                        <a:t>缓存行</a:t>
                      </a:r>
                    </a:p>
                  </a:txBody>
                  <a:tcPr marL="0" marR="0" marT="0" marB="0" anchor="ctr"/>
                </a:tc>
                <a:extLst>
                  <a:ext uri="{0D108BD9-81ED-4DB2-BD59-A6C34878D82A}">
                    <a16:rowId xmlns:a16="http://schemas.microsoft.com/office/drawing/2014/main" val="3225116180"/>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algn="ctr"/>
                      <a:r>
                        <a:rPr lang="en-US" altLang="zh-CN" sz="1400" dirty="0"/>
                        <a:t>I</a:t>
                      </a:r>
                      <a:endParaRPr lang="zh-CN" altLang="en-US" sz="1400" dirty="0"/>
                    </a:p>
                  </a:txBody>
                  <a:tcPr marL="0" marR="0" marT="0" marB="0" anchor="ctr"/>
                </a:tc>
                <a:tc>
                  <a:txBody>
                    <a:bodyPr/>
                    <a:lstStyle/>
                    <a:p>
                      <a:pPr algn="ctr"/>
                      <a:r>
                        <a:rPr lang="en-US" altLang="zh-CN" sz="1400" dirty="0"/>
                        <a:t>0 0 0 </a:t>
                      </a:r>
                      <a:r>
                        <a:rPr lang="en-US" altLang="zh-CN" sz="1400" dirty="0">
                          <a:solidFill>
                            <a:srgbClr val="FF0000"/>
                          </a:solidFill>
                        </a:rPr>
                        <a:t>4</a:t>
                      </a:r>
                      <a:r>
                        <a:rPr lang="en-US" altLang="zh-CN" sz="1400" dirty="0"/>
                        <a:t> 0 0 0 0 …</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graphicFrame>
        <p:nvGraphicFramePr>
          <p:cNvPr id="25" name="表格 24">
            <a:extLst>
              <a:ext uri="{FF2B5EF4-FFF2-40B4-BE49-F238E27FC236}">
                <a16:creationId xmlns:a16="http://schemas.microsoft.com/office/drawing/2014/main" id="{F825FABE-8960-8585-CA77-FDE772C47786}"/>
              </a:ext>
            </a:extLst>
          </p:cNvPr>
          <p:cNvGraphicFramePr>
            <a:graphicFrameLocks noGrp="1"/>
          </p:cNvGraphicFramePr>
          <p:nvPr>
            <p:extLst>
              <p:ext uri="{D42A27DB-BD31-4B8C-83A1-F6EECF244321}">
                <p14:modId xmlns:p14="http://schemas.microsoft.com/office/powerpoint/2010/main" val="2414541598"/>
              </p:ext>
            </p:extLst>
          </p:nvPr>
        </p:nvGraphicFramePr>
        <p:xfrm>
          <a:off x="5868144" y="5123389"/>
          <a:ext cx="1288144" cy="1168800"/>
        </p:xfrm>
        <a:graphic>
          <a:graphicData uri="http://schemas.openxmlformats.org/drawingml/2006/table">
            <a:tbl>
              <a:tblPr firstRow="1" bandRow="1">
                <a:tableStyleId>{5940675A-B579-460E-94D1-54222C63F5DA}</a:tableStyleId>
              </a:tblPr>
              <a:tblGrid>
                <a:gridCol w="1288144">
                  <a:extLst>
                    <a:ext uri="{9D8B030D-6E8A-4147-A177-3AD203B41FA5}">
                      <a16:colId xmlns:a16="http://schemas.microsoft.com/office/drawing/2014/main" val="3028184069"/>
                    </a:ext>
                  </a:extLst>
                </a:gridCol>
              </a:tblGrid>
              <a:tr h="288000">
                <a:tc>
                  <a:txBody>
                    <a:bodyPr/>
                    <a:lstStyle/>
                    <a:p>
                      <a:pPr algn="ctr"/>
                      <a:r>
                        <a:rPr lang="zh-CN" altLang="en-US" sz="1400" dirty="0"/>
                        <a:t>内存</a:t>
                      </a:r>
                    </a:p>
                  </a:txBody>
                  <a:tcPr/>
                </a:tc>
                <a:extLst>
                  <a:ext uri="{0D108BD9-81ED-4DB2-BD59-A6C34878D82A}">
                    <a16:rowId xmlns:a16="http://schemas.microsoft.com/office/drawing/2014/main" val="1630327425"/>
                  </a:ext>
                </a:extLst>
              </a:tr>
              <a:tr h="288000">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algn="ctr"/>
                      <a:r>
                        <a:rPr lang="en-US" altLang="zh-CN" sz="1400" dirty="0"/>
                        <a:t>0 0 0 </a:t>
                      </a:r>
                      <a:r>
                        <a:rPr lang="en-US" altLang="zh-CN" sz="1400" dirty="0">
                          <a:solidFill>
                            <a:srgbClr val="FF0000"/>
                          </a:solidFill>
                        </a:rPr>
                        <a:t>3</a:t>
                      </a:r>
                      <a:r>
                        <a:rPr lang="en-US" altLang="zh-CN" sz="1400" dirty="0"/>
                        <a:t> 0 0 0 0 …</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graphicFrame>
        <p:nvGraphicFramePr>
          <p:cNvPr id="26" name="表格 25">
            <a:extLst>
              <a:ext uri="{FF2B5EF4-FFF2-40B4-BE49-F238E27FC236}">
                <a16:creationId xmlns:a16="http://schemas.microsoft.com/office/drawing/2014/main" id="{F7239BBC-8791-BF3B-04E8-3482CEFC7FD5}"/>
              </a:ext>
            </a:extLst>
          </p:cNvPr>
          <p:cNvGraphicFramePr>
            <a:graphicFrameLocks noGrp="1"/>
          </p:cNvGraphicFramePr>
          <p:nvPr>
            <p:extLst>
              <p:ext uri="{D42A27DB-BD31-4B8C-83A1-F6EECF244321}">
                <p14:modId xmlns:p14="http://schemas.microsoft.com/office/powerpoint/2010/main" val="1533803928"/>
              </p:ext>
            </p:extLst>
          </p:nvPr>
        </p:nvGraphicFramePr>
        <p:xfrm>
          <a:off x="6642848" y="3539213"/>
          <a:ext cx="1656184" cy="1440000"/>
        </p:xfrm>
        <a:graphic>
          <a:graphicData uri="http://schemas.openxmlformats.org/drawingml/2006/table">
            <a:tbl>
              <a:tblPr firstRow="1" bandRow="1">
                <a:tableStyleId>{5940675A-B579-460E-94D1-54222C63F5DA}</a:tableStyleId>
              </a:tblPr>
              <a:tblGrid>
                <a:gridCol w="368040">
                  <a:extLst>
                    <a:ext uri="{9D8B030D-6E8A-4147-A177-3AD203B41FA5}">
                      <a16:colId xmlns:a16="http://schemas.microsoft.com/office/drawing/2014/main" val="3283550530"/>
                    </a:ext>
                  </a:extLst>
                </a:gridCol>
                <a:gridCol w="1288144">
                  <a:extLst>
                    <a:ext uri="{9D8B030D-6E8A-4147-A177-3AD203B41FA5}">
                      <a16:colId xmlns:a16="http://schemas.microsoft.com/office/drawing/2014/main" val="3028184069"/>
                    </a:ext>
                  </a:extLst>
                </a:gridCol>
              </a:tblGrid>
              <a:tr h="288000">
                <a:tc gridSpan="2">
                  <a:txBody>
                    <a:bodyPr/>
                    <a:lstStyle/>
                    <a:p>
                      <a:pPr algn="ctr"/>
                      <a:r>
                        <a:rPr lang="en-US" altLang="zh-CN" sz="1400" dirty="0"/>
                        <a:t>CPU1</a:t>
                      </a:r>
                      <a:endParaRPr lang="zh-CN" altLang="en-US" sz="1400" dirty="0"/>
                    </a:p>
                  </a:txBody>
                  <a:tcPr marL="0" marR="0" marT="0" marB="0" anchor="ctr"/>
                </a:tc>
                <a:tc hMerge="1">
                  <a:txBody>
                    <a:bodyPr/>
                    <a:lstStyle/>
                    <a:p>
                      <a:endParaRPr lang="zh-CN" altLang="en-US"/>
                    </a:p>
                  </a:txBody>
                  <a:tcPr/>
                </a:tc>
                <a:extLst>
                  <a:ext uri="{0D108BD9-81ED-4DB2-BD59-A6C34878D82A}">
                    <a16:rowId xmlns:a16="http://schemas.microsoft.com/office/drawing/2014/main" val="1630327425"/>
                  </a:ext>
                </a:extLst>
              </a:tr>
              <a:tr h="288000">
                <a:tc>
                  <a:txBody>
                    <a:bodyPr/>
                    <a:lstStyle/>
                    <a:p>
                      <a:pPr algn="ctr"/>
                      <a:r>
                        <a:rPr lang="zh-CN" altLang="en-US" sz="1400" dirty="0"/>
                        <a:t>状态</a:t>
                      </a:r>
                    </a:p>
                  </a:txBody>
                  <a:tcPr marL="0" marR="0" marT="0" marB="0" anchor="ctr"/>
                </a:tc>
                <a:tc>
                  <a:txBody>
                    <a:bodyPr/>
                    <a:lstStyle/>
                    <a:p>
                      <a:pPr algn="ctr"/>
                      <a:r>
                        <a:rPr lang="zh-CN" altLang="en-US" sz="1400" dirty="0"/>
                        <a:t>缓存行</a:t>
                      </a:r>
                    </a:p>
                  </a:txBody>
                  <a:tcPr marL="0" marR="0" marT="0" marB="0" anchor="ctr"/>
                </a:tc>
                <a:extLst>
                  <a:ext uri="{0D108BD9-81ED-4DB2-BD59-A6C34878D82A}">
                    <a16:rowId xmlns:a16="http://schemas.microsoft.com/office/drawing/2014/main" val="3225116180"/>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2613410353"/>
                  </a:ext>
                </a:extLst>
              </a:tr>
              <a:tr h="288000">
                <a:tc>
                  <a:txBody>
                    <a:bodyPr/>
                    <a:lstStyle/>
                    <a:p>
                      <a:pPr algn="ctr"/>
                      <a:r>
                        <a:rPr lang="en-US" altLang="zh-CN" sz="1400" dirty="0"/>
                        <a:t>M</a:t>
                      </a:r>
                      <a:endParaRPr lang="zh-CN" altLang="en-US" sz="1400" dirty="0"/>
                    </a:p>
                  </a:txBody>
                  <a:tcPr marL="0" marR="0" marT="0" marB="0" anchor="ctr"/>
                </a:tc>
                <a:tc>
                  <a:txBody>
                    <a:bodyPr/>
                    <a:lstStyle/>
                    <a:p>
                      <a:pPr algn="ctr"/>
                      <a:r>
                        <a:rPr lang="en-US" altLang="zh-CN" sz="1400" dirty="0"/>
                        <a:t>0 0 0 </a:t>
                      </a:r>
                      <a:r>
                        <a:rPr lang="en-US" altLang="zh-CN" sz="1400" dirty="0">
                          <a:solidFill>
                            <a:srgbClr val="FF0000"/>
                          </a:solidFill>
                        </a:rPr>
                        <a:t>5</a:t>
                      </a:r>
                      <a:r>
                        <a:rPr lang="en-US" altLang="zh-CN" sz="1400" dirty="0"/>
                        <a:t> 0 0 0 0 …</a:t>
                      </a:r>
                      <a:endParaRPr lang="zh-CN" altLang="en-US" sz="1400" dirty="0"/>
                    </a:p>
                  </a:txBody>
                  <a:tcPr marL="0" marR="0" marT="0" marB="0" anchor="ctr"/>
                </a:tc>
                <a:extLst>
                  <a:ext uri="{0D108BD9-81ED-4DB2-BD59-A6C34878D82A}">
                    <a16:rowId xmlns:a16="http://schemas.microsoft.com/office/drawing/2014/main" val="2083723428"/>
                  </a:ext>
                </a:extLst>
              </a:tr>
              <a:tr h="288000">
                <a:tc>
                  <a:txBody>
                    <a:bodyPr/>
                    <a:lstStyle/>
                    <a:p>
                      <a:pPr algn="ctr"/>
                      <a:endParaRPr lang="zh-CN" altLang="en-US" sz="1400" dirty="0"/>
                    </a:p>
                  </a:txBody>
                  <a:tcPr marL="0" marR="0" marT="0" marB="0" anchor="ctr"/>
                </a:tc>
                <a:tc>
                  <a:txBody>
                    <a:bodyPr/>
                    <a:lstStyle/>
                    <a:p>
                      <a:pPr algn="ctr"/>
                      <a:r>
                        <a:rPr lang="en-US" altLang="zh-CN" sz="1400" dirty="0"/>
                        <a:t>……</a:t>
                      </a:r>
                      <a:endParaRPr lang="zh-CN" altLang="en-US" sz="1400" dirty="0"/>
                    </a:p>
                  </a:txBody>
                  <a:tcPr marL="0" marR="0" marT="0" marB="0" anchor="ctr"/>
                </a:tc>
                <a:extLst>
                  <a:ext uri="{0D108BD9-81ED-4DB2-BD59-A6C34878D82A}">
                    <a16:rowId xmlns:a16="http://schemas.microsoft.com/office/drawing/2014/main" val="3593113794"/>
                  </a:ext>
                </a:extLst>
              </a:tr>
            </a:tbl>
          </a:graphicData>
        </a:graphic>
      </p:graphicFrame>
      <p:sp>
        <p:nvSpPr>
          <p:cNvPr id="27" name="文本框 26">
            <a:extLst>
              <a:ext uri="{FF2B5EF4-FFF2-40B4-BE49-F238E27FC236}">
                <a16:creationId xmlns:a16="http://schemas.microsoft.com/office/drawing/2014/main" id="{5DDC6AFD-47FE-6D5C-9E5D-AEC0032C3146}"/>
              </a:ext>
            </a:extLst>
          </p:cNvPr>
          <p:cNvSpPr txBox="1"/>
          <p:nvPr/>
        </p:nvSpPr>
        <p:spPr>
          <a:xfrm>
            <a:off x="5796136" y="6399788"/>
            <a:ext cx="1440160" cy="307777"/>
          </a:xfrm>
          <a:prstGeom prst="rect">
            <a:avLst/>
          </a:prstGeom>
          <a:noFill/>
        </p:spPr>
        <p:txBody>
          <a:bodyPr wrap="square" rtlCol="0">
            <a:spAutoFit/>
          </a:bodyPr>
          <a:lstStyle/>
          <a:p>
            <a:pPr algn="ctr"/>
            <a:r>
              <a:rPr lang="zh-CN" altLang="en-US" sz="1400" dirty="0">
                <a:effectLst/>
                <a:latin typeface="+mn-lt"/>
                <a:ea typeface="宋体" panose="02010600030101010101" pitchFamily="2" charset="-122"/>
                <a:cs typeface="宋体" panose="02010600030101010101" pitchFamily="2" charset="-122"/>
              </a:rPr>
              <a:t>④</a:t>
            </a:r>
            <a:r>
              <a:rPr lang="en-US" altLang="zh-CN" sz="1400" dirty="0">
                <a:effectLst/>
                <a:latin typeface="+mn-lt"/>
                <a:ea typeface="宋体" panose="02010600030101010101" pitchFamily="2" charset="-122"/>
                <a:cs typeface="宋体" panose="02010600030101010101" pitchFamily="2" charset="-122"/>
              </a:rPr>
              <a:t> CPU1: x=5</a:t>
            </a:r>
            <a:endParaRPr lang="zh-CN" altLang="en-US" sz="1400" dirty="0">
              <a:latin typeface="+mn-lt"/>
            </a:endParaRPr>
          </a:p>
        </p:txBody>
      </p:sp>
    </p:spTree>
    <p:extLst>
      <p:ext uri="{BB962C8B-B14F-4D97-AF65-F5344CB8AC3E}">
        <p14:creationId xmlns:p14="http://schemas.microsoft.com/office/powerpoint/2010/main" val="123790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99482C-58B5-A25C-39C1-864FF4B35424}"/>
              </a:ext>
            </a:extLst>
          </p:cNvPr>
          <p:cNvSpPr>
            <a:spLocks noGrp="1"/>
          </p:cNvSpPr>
          <p:nvPr>
            <p:ph type="title"/>
          </p:nvPr>
        </p:nvSpPr>
        <p:spPr/>
        <p:txBody>
          <a:bodyPr/>
          <a:lstStyle/>
          <a:p>
            <a:r>
              <a:rPr lang="en-US" altLang="zh-CN" dirty="0"/>
              <a:t>1.4.3 </a:t>
            </a:r>
            <a:r>
              <a:rPr lang="zh-CN" altLang="en-US" dirty="0"/>
              <a:t>并行计算机存储组织</a:t>
            </a:r>
          </a:p>
        </p:txBody>
      </p:sp>
      <p:sp>
        <p:nvSpPr>
          <p:cNvPr id="3" name="内容占位符 2">
            <a:extLst>
              <a:ext uri="{FF2B5EF4-FFF2-40B4-BE49-F238E27FC236}">
                <a16:creationId xmlns:a16="http://schemas.microsoft.com/office/drawing/2014/main" id="{1AFFD87D-96ED-159C-3555-3B4BB2DD7C68}"/>
              </a:ext>
            </a:extLst>
          </p:cNvPr>
          <p:cNvSpPr>
            <a:spLocks noGrp="1"/>
          </p:cNvSpPr>
          <p:nvPr>
            <p:ph sz="quarter" idx="1"/>
          </p:nvPr>
        </p:nvSpPr>
        <p:spPr/>
        <p:txBody>
          <a:bodyPr/>
          <a:lstStyle/>
          <a:p>
            <a:r>
              <a:rPr lang="en-US" altLang="zh-CN" sz="2400" dirty="0"/>
              <a:t>MESI</a:t>
            </a:r>
            <a:r>
              <a:rPr lang="zh-CN" altLang="en-US" sz="2400" dirty="0"/>
              <a:t>协议</a:t>
            </a:r>
            <a:endParaRPr lang="en-US" altLang="zh-CN" sz="2400" dirty="0"/>
          </a:p>
          <a:p>
            <a:pPr lvl="1"/>
            <a:r>
              <a:rPr lang="zh-CN" altLang="en-US" sz="2000" dirty="0"/>
              <a:t>每个</a:t>
            </a:r>
            <a:r>
              <a:rPr lang="en-US" altLang="zh-CN" sz="2000" dirty="0"/>
              <a:t>CPU</a:t>
            </a:r>
            <a:r>
              <a:rPr lang="zh-CN" altLang="en-US" sz="2000" dirty="0"/>
              <a:t>都可以感知其他</a:t>
            </a:r>
            <a:r>
              <a:rPr lang="en-US" altLang="zh-CN" sz="2000" dirty="0"/>
              <a:t>CPU</a:t>
            </a:r>
            <a:r>
              <a:rPr lang="zh-CN" altLang="en-US" sz="2000" dirty="0"/>
              <a:t>的行为，比如读、写某个缓存行，这就是监听机制。所有的缓存行（除了</a:t>
            </a:r>
            <a:r>
              <a:rPr lang="en-US" altLang="zh-CN" sz="2000" dirty="0"/>
              <a:t>Invalid</a:t>
            </a:r>
            <a:r>
              <a:rPr lang="zh-CN" altLang="en-US" sz="2000" dirty="0"/>
              <a:t>状态）都需要监听自己和其他</a:t>
            </a:r>
            <a:r>
              <a:rPr lang="en-US" altLang="zh-CN" sz="2000" dirty="0"/>
              <a:t>CPU</a:t>
            </a:r>
            <a:r>
              <a:rPr lang="zh-CN" altLang="en-US" sz="2000" dirty="0"/>
              <a:t>对相应的缓存行的读写操作，也称触发事件，从而根据触发事件和自身状态，进行状态的转换</a:t>
            </a:r>
            <a:endParaRPr lang="en-US" altLang="zh-CN" sz="2000" dirty="0"/>
          </a:p>
        </p:txBody>
      </p:sp>
      <p:sp>
        <p:nvSpPr>
          <p:cNvPr id="4" name="灯片编号占位符 3">
            <a:extLst>
              <a:ext uri="{FF2B5EF4-FFF2-40B4-BE49-F238E27FC236}">
                <a16:creationId xmlns:a16="http://schemas.microsoft.com/office/drawing/2014/main" id="{4E5038B8-3CD4-03DE-66BE-F75868AF9AD7}"/>
              </a:ext>
            </a:extLst>
          </p:cNvPr>
          <p:cNvSpPr>
            <a:spLocks noGrp="1"/>
          </p:cNvSpPr>
          <p:nvPr>
            <p:ph type="sldNum" sz="quarter" idx="12"/>
          </p:nvPr>
        </p:nvSpPr>
        <p:spPr/>
        <p:txBody>
          <a:bodyPr/>
          <a:lstStyle/>
          <a:p>
            <a:pPr>
              <a:defRPr/>
            </a:pPr>
            <a:fld id="{FEB03361-FB3C-4B11-9CA7-B53FACB5A640}" type="slidenum">
              <a:rPr lang="zh-CN" altLang="en-US" smtClean="0"/>
              <a:pPr>
                <a:defRPr/>
              </a:pPr>
              <a:t>34</a:t>
            </a:fld>
            <a:endParaRPr lang="zh-CN" altLang="en-US"/>
          </a:p>
        </p:txBody>
      </p:sp>
      <p:pic>
        <p:nvPicPr>
          <p:cNvPr id="6" name="图片 5">
            <a:extLst>
              <a:ext uri="{FF2B5EF4-FFF2-40B4-BE49-F238E27FC236}">
                <a16:creationId xmlns:a16="http://schemas.microsoft.com/office/drawing/2014/main" id="{1B98B5A3-9C09-E9C9-E840-9AC2847C4C74}"/>
              </a:ext>
            </a:extLst>
          </p:cNvPr>
          <p:cNvPicPr>
            <a:picLocks noChangeAspect="1"/>
          </p:cNvPicPr>
          <p:nvPr/>
        </p:nvPicPr>
        <p:blipFill>
          <a:blip r:embed="rId2"/>
          <a:stretch>
            <a:fillRect/>
          </a:stretch>
        </p:blipFill>
        <p:spPr>
          <a:xfrm>
            <a:off x="4860032" y="2996952"/>
            <a:ext cx="3568599" cy="1584176"/>
          </a:xfrm>
          <a:prstGeom prst="rect">
            <a:avLst/>
          </a:prstGeom>
        </p:spPr>
      </p:pic>
      <p:sp>
        <p:nvSpPr>
          <p:cNvPr id="8" name="AutoShape 4">
            <a:extLst>
              <a:ext uri="{FF2B5EF4-FFF2-40B4-BE49-F238E27FC236}">
                <a16:creationId xmlns:a16="http://schemas.microsoft.com/office/drawing/2014/main" id="{A07991D8-B0AC-BFD1-3735-4A9534B15ED1}"/>
              </a:ext>
            </a:extLst>
          </p:cNvPr>
          <p:cNvSpPr>
            <a:spLocks noChangeAspect="1" noChangeArrowheads="1"/>
          </p:cNvSpPr>
          <p:nvPr/>
        </p:nvSpPr>
        <p:spPr bwMode="auto">
          <a:xfrm>
            <a:off x="4419600" y="3276600"/>
            <a:ext cx="2528664" cy="252866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a:extLst>
              <a:ext uri="{FF2B5EF4-FFF2-40B4-BE49-F238E27FC236}">
                <a16:creationId xmlns:a16="http://schemas.microsoft.com/office/drawing/2014/main" id="{CC740436-6837-5804-C3BA-8A663AC583C2}"/>
              </a:ext>
            </a:extLst>
          </p:cNvPr>
          <p:cNvPicPr>
            <a:picLocks noChangeAspect="1"/>
          </p:cNvPicPr>
          <p:nvPr/>
        </p:nvPicPr>
        <p:blipFill>
          <a:blip r:embed="rId3"/>
          <a:stretch>
            <a:fillRect/>
          </a:stretch>
        </p:blipFill>
        <p:spPr>
          <a:xfrm>
            <a:off x="1115616" y="2990248"/>
            <a:ext cx="3589007" cy="1577451"/>
          </a:xfrm>
          <a:prstGeom prst="rect">
            <a:avLst/>
          </a:prstGeom>
        </p:spPr>
      </p:pic>
      <p:sp>
        <p:nvSpPr>
          <p:cNvPr id="12" name="文本框 11">
            <a:extLst>
              <a:ext uri="{FF2B5EF4-FFF2-40B4-BE49-F238E27FC236}">
                <a16:creationId xmlns:a16="http://schemas.microsoft.com/office/drawing/2014/main" id="{E44C4933-A6F8-29B8-B2CE-FDA80152D014}"/>
              </a:ext>
            </a:extLst>
          </p:cNvPr>
          <p:cNvSpPr txBox="1"/>
          <p:nvPr/>
        </p:nvSpPr>
        <p:spPr>
          <a:xfrm>
            <a:off x="1043608" y="4708301"/>
            <a:ext cx="7632848" cy="1600438"/>
          </a:xfrm>
          <a:prstGeom prst="rect">
            <a:avLst/>
          </a:prstGeom>
          <a:noFill/>
        </p:spPr>
        <p:txBody>
          <a:bodyPr wrap="square">
            <a:spAutoFit/>
          </a:bodyPr>
          <a:lstStyle/>
          <a:p>
            <a:r>
              <a:rPr lang="en-US" altLang="zh-CN" sz="1400" dirty="0">
                <a:solidFill>
                  <a:srgbClr val="000000"/>
                </a:solidFill>
                <a:latin typeface="+mn-lt"/>
                <a:ea typeface="+mn-ea"/>
              </a:rPr>
              <a:t>(1)</a:t>
            </a:r>
            <a:r>
              <a:rPr lang="zh-CN" altLang="en-US" sz="1400" b="0" i="0" dirty="0">
                <a:solidFill>
                  <a:srgbClr val="000000"/>
                </a:solidFill>
                <a:effectLst/>
                <a:latin typeface="+mn-lt"/>
                <a:ea typeface="+mn-ea"/>
              </a:rPr>
              <a:t>假设</a:t>
            </a:r>
            <a:r>
              <a:rPr lang="en-US" altLang="zh-CN" sz="1400" b="0" i="0" dirty="0">
                <a:solidFill>
                  <a:srgbClr val="000000"/>
                </a:solidFill>
                <a:effectLst/>
                <a:latin typeface="+mn-lt"/>
                <a:ea typeface="+mn-ea"/>
              </a:rPr>
              <a:t>CPU0</a:t>
            </a:r>
            <a:r>
              <a:rPr lang="zh-CN" altLang="en-US" sz="1400" b="0" i="0" dirty="0">
                <a:solidFill>
                  <a:srgbClr val="000000"/>
                </a:solidFill>
                <a:effectLst/>
                <a:latin typeface="+mn-lt"/>
                <a:ea typeface="+mn-ea"/>
              </a:rPr>
              <a:t>、</a:t>
            </a:r>
            <a:r>
              <a:rPr lang="en-US" altLang="zh-CN" sz="1400" b="0" i="0" dirty="0">
                <a:solidFill>
                  <a:srgbClr val="000000"/>
                </a:solidFill>
                <a:effectLst/>
                <a:latin typeface="+mn-lt"/>
                <a:ea typeface="+mn-ea"/>
              </a:rPr>
              <a:t>CPU1</a:t>
            </a:r>
            <a:r>
              <a:rPr lang="zh-CN" altLang="en-US" sz="1400" b="0" i="0" dirty="0">
                <a:solidFill>
                  <a:srgbClr val="000000"/>
                </a:solidFill>
                <a:effectLst/>
                <a:latin typeface="+mn-lt"/>
                <a:ea typeface="+mn-ea"/>
              </a:rPr>
              <a:t>、</a:t>
            </a:r>
            <a:r>
              <a:rPr lang="en-US" altLang="zh-CN" sz="1400" b="0" i="0" dirty="0">
                <a:solidFill>
                  <a:srgbClr val="000000"/>
                </a:solidFill>
                <a:effectLst/>
                <a:latin typeface="+mn-lt"/>
                <a:ea typeface="+mn-ea"/>
              </a:rPr>
              <a:t>CPU2</a:t>
            </a:r>
            <a:r>
              <a:rPr lang="zh-CN" altLang="en-US" sz="1400" b="0" i="0" dirty="0">
                <a:solidFill>
                  <a:srgbClr val="000000"/>
                </a:solidFill>
                <a:effectLst/>
                <a:latin typeface="+mn-lt"/>
                <a:ea typeface="+mn-ea"/>
              </a:rPr>
              <a:t>、</a:t>
            </a:r>
            <a:r>
              <a:rPr lang="en-US" altLang="zh-CN" sz="1400" b="0" i="0" dirty="0">
                <a:solidFill>
                  <a:srgbClr val="000000"/>
                </a:solidFill>
                <a:effectLst/>
                <a:latin typeface="+mn-lt"/>
                <a:ea typeface="+mn-ea"/>
              </a:rPr>
              <a:t>CPU3</a:t>
            </a:r>
            <a:r>
              <a:rPr lang="zh-CN" altLang="en-US" sz="1400" b="0" i="0" dirty="0">
                <a:solidFill>
                  <a:srgbClr val="000000"/>
                </a:solidFill>
                <a:effectLst/>
                <a:latin typeface="+mn-lt"/>
                <a:ea typeface="+mn-ea"/>
              </a:rPr>
              <a:t>中有一个缓存行（包含变量</a:t>
            </a:r>
            <a:r>
              <a:rPr lang="en-US" altLang="zh-CN" sz="1400" b="0" i="1" dirty="0">
                <a:solidFill>
                  <a:srgbClr val="000000"/>
                </a:solidFill>
                <a:effectLst/>
                <a:latin typeface="+mn-lt"/>
                <a:ea typeface="+mn-ea"/>
              </a:rPr>
              <a:t>x</a:t>
            </a:r>
            <a:r>
              <a:rPr lang="zh-CN" altLang="en-US" sz="1400" b="0" i="0" dirty="0">
                <a:solidFill>
                  <a:srgbClr val="000000"/>
                </a:solidFill>
                <a:effectLst/>
                <a:latin typeface="+mn-lt"/>
                <a:ea typeface="+mn-ea"/>
              </a:rPr>
              <a:t>）都是</a:t>
            </a:r>
            <a:r>
              <a:rPr lang="en-US" altLang="zh-CN" sz="1400" b="0" i="0" dirty="0">
                <a:solidFill>
                  <a:srgbClr val="000000"/>
                </a:solidFill>
                <a:effectLst/>
                <a:latin typeface="+mn-lt"/>
                <a:ea typeface="+mn-ea"/>
              </a:rPr>
              <a:t>S</a:t>
            </a:r>
            <a:r>
              <a:rPr lang="zh-CN" altLang="en-US" sz="1400" b="0" i="0" dirty="0">
                <a:solidFill>
                  <a:srgbClr val="000000"/>
                </a:solidFill>
                <a:effectLst/>
                <a:latin typeface="+mn-lt"/>
                <a:ea typeface="+mn-ea"/>
              </a:rPr>
              <a:t>状态</a:t>
            </a:r>
            <a:r>
              <a:rPr lang="zh-CN" altLang="en-US" sz="1400" dirty="0">
                <a:solidFill>
                  <a:srgbClr val="000000"/>
                </a:solidFill>
                <a:latin typeface="+mn-lt"/>
                <a:ea typeface="+mn-ea"/>
              </a:rPr>
              <a:t>。</a:t>
            </a:r>
            <a:br>
              <a:rPr lang="zh-CN" altLang="en-US" sz="1400" dirty="0">
                <a:latin typeface="+mn-lt"/>
                <a:ea typeface="+mn-ea"/>
              </a:rPr>
            </a:br>
            <a:r>
              <a:rPr lang="en-US" altLang="zh-CN" sz="1400" dirty="0">
                <a:latin typeface="+mn-lt"/>
                <a:ea typeface="+mn-ea"/>
              </a:rPr>
              <a:t>(2)</a:t>
            </a:r>
            <a:r>
              <a:rPr lang="zh-CN" altLang="en-US" sz="1400" b="0" i="0" dirty="0">
                <a:solidFill>
                  <a:srgbClr val="000000"/>
                </a:solidFill>
                <a:effectLst/>
                <a:latin typeface="+mn-lt"/>
                <a:ea typeface="+mn-ea"/>
              </a:rPr>
              <a:t>此时</a:t>
            </a:r>
            <a:r>
              <a:rPr lang="en-US" altLang="zh-CN" sz="1400" b="0" i="0" dirty="0">
                <a:solidFill>
                  <a:srgbClr val="000000"/>
                </a:solidFill>
                <a:effectLst/>
                <a:latin typeface="+mn-lt"/>
                <a:ea typeface="+mn-ea"/>
              </a:rPr>
              <a:t>CPU1</a:t>
            </a:r>
            <a:r>
              <a:rPr lang="zh-CN" altLang="en-US" sz="1400" b="0" i="0" dirty="0">
                <a:solidFill>
                  <a:srgbClr val="000000"/>
                </a:solidFill>
                <a:effectLst/>
                <a:latin typeface="+mn-lt"/>
                <a:ea typeface="+mn-ea"/>
              </a:rPr>
              <a:t>要对变量</a:t>
            </a:r>
            <a:r>
              <a:rPr lang="en-US" altLang="zh-CN" sz="1400" b="0" i="1" dirty="0">
                <a:solidFill>
                  <a:srgbClr val="000000"/>
                </a:solidFill>
                <a:effectLst/>
                <a:latin typeface="+mn-lt"/>
                <a:ea typeface="+mn-ea"/>
              </a:rPr>
              <a:t>x</a:t>
            </a:r>
            <a:r>
              <a:rPr lang="zh-CN" altLang="en-US" sz="1400" b="0" i="0" dirty="0">
                <a:solidFill>
                  <a:srgbClr val="000000"/>
                </a:solidFill>
                <a:effectLst/>
                <a:latin typeface="+mn-lt"/>
                <a:ea typeface="+mn-ea"/>
              </a:rPr>
              <a:t>进行写操作，这时候通过总线监听机制，</a:t>
            </a:r>
            <a:r>
              <a:rPr lang="en-US" altLang="zh-CN" sz="1400" b="0" i="0" dirty="0">
                <a:solidFill>
                  <a:srgbClr val="000000"/>
                </a:solidFill>
                <a:effectLst/>
                <a:latin typeface="+mn-lt"/>
                <a:ea typeface="+mn-ea"/>
              </a:rPr>
              <a:t>CPU0</a:t>
            </a:r>
            <a:r>
              <a:rPr lang="zh-CN" altLang="en-US" sz="1400" b="0" i="0" dirty="0">
                <a:solidFill>
                  <a:srgbClr val="000000"/>
                </a:solidFill>
                <a:effectLst/>
                <a:latin typeface="+mn-lt"/>
                <a:ea typeface="+mn-ea"/>
              </a:rPr>
              <a:t>、</a:t>
            </a:r>
            <a:r>
              <a:rPr lang="en-US" altLang="zh-CN" sz="1400" b="0" i="0" dirty="0">
                <a:solidFill>
                  <a:srgbClr val="000000"/>
                </a:solidFill>
                <a:effectLst/>
                <a:latin typeface="+mn-lt"/>
                <a:ea typeface="+mn-ea"/>
              </a:rPr>
              <a:t>CPU2</a:t>
            </a:r>
            <a:r>
              <a:rPr lang="zh-CN" altLang="en-US" sz="1400" b="0" i="0" dirty="0">
                <a:solidFill>
                  <a:srgbClr val="000000"/>
                </a:solidFill>
                <a:effectLst/>
                <a:latin typeface="+mn-lt"/>
                <a:ea typeface="+mn-ea"/>
              </a:rPr>
              <a:t>、</a:t>
            </a:r>
            <a:r>
              <a:rPr lang="en-US" altLang="zh-CN" sz="1400" b="0" i="0" dirty="0">
                <a:solidFill>
                  <a:srgbClr val="000000"/>
                </a:solidFill>
                <a:effectLst/>
                <a:latin typeface="+mn-lt"/>
                <a:ea typeface="+mn-ea"/>
              </a:rPr>
              <a:t>CPU3</a:t>
            </a:r>
            <a:r>
              <a:rPr lang="zh-CN" altLang="en-US" sz="1400" b="0" i="0" dirty="0">
                <a:solidFill>
                  <a:srgbClr val="000000"/>
                </a:solidFill>
                <a:effectLst/>
                <a:latin typeface="+mn-lt"/>
                <a:ea typeface="+mn-ea"/>
              </a:rPr>
              <a:t>中的缓存行会置为</a:t>
            </a:r>
            <a:r>
              <a:rPr lang="en-US" altLang="zh-CN" sz="1400" b="0" i="0" dirty="0">
                <a:solidFill>
                  <a:srgbClr val="000000"/>
                </a:solidFill>
                <a:effectLst/>
                <a:latin typeface="+mn-lt"/>
                <a:ea typeface="+mn-ea"/>
              </a:rPr>
              <a:t>I</a:t>
            </a:r>
            <a:r>
              <a:rPr lang="zh-CN" altLang="en-US" sz="1400" b="0" i="0" dirty="0">
                <a:solidFill>
                  <a:srgbClr val="000000"/>
                </a:solidFill>
                <a:effectLst/>
                <a:latin typeface="+mn-lt"/>
                <a:ea typeface="+mn-ea"/>
              </a:rPr>
              <a:t>状态，然后给</a:t>
            </a:r>
            <a:r>
              <a:rPr lang="en-US" altLang="zh-CN" sz="1400" b="0" i="0" dirty="0">
                <a:solidFill>
                  <a:srgbClr val="000000"/>
                </a:solidFill>
                <a:effectLst/>
                <a:latin typeface="+mn-lt"/>
                <a:ea typeface="+mn-ea"/>
              </a:rPr>
              <a:t>CPU1</a:t>
            </a:r>
            <a:r>
              <a:rPr lang="zh-CN" altLang="en-US" sz="1400" b="0" i="0" dirty="0">
                <a:solidFill>
                  <a:srgbClr val="000000"/>
                </a:solidFill>
                <a:effectLst/>
                <a:latin typeface="+mn-lt"/>
                <a:ea typeface="+mn-ea"/>
              </a:rPr>
              <a:t>发响应，收到全部响应后</a:t>
            </a:r>
            <a:r>
              <a:rPr lang="en-US" altLang="zh-CN" sz="1400" b="0" i="0" dirty="0">
                <a:solidFill>
                  <a:srgbClr val="000000"/>
                </a:solidFill>
                <a:effectLst/>
                <a:latin typeface="+mn-lt"/>
                <a:ea typeface="+mn-ea"/>
              </a:rPr>
              <a:t>CPU1</a:t>
            </a:r>
            <a:r>
              <a:rPr lang="zh-CN" altLang="en-US" sz="1400" b="0" i="0" dirty="0">
                <a:solidFill>
                  <a:srgbClr val="000000"/>
                </a:solidFill>
                <a:effectLst/>
                <a:latin typeface="+mn-lt"/>
                <a:ea typeface="+mn-ea"/>
              </a:rPr>
              <a:t>会完成对变量</a:t>
            </a:r>
            <a:r>
              <a:rPr lang="en-US" altLang="zh-CN" sz="1400" b="0" i="1" dirty="0">
                <a:solidFill>
                  <a:srgbClr val="000000"/>
                </a:solidFill>
                <a:effectLst/>
                <a:latin typeface="+mn-lt"/>
                <a:ea typeface="+mn-ea"/>
              </a:rPr>
              <a:t>x</a:t>
            </a:r>
            <a:r>
              <a:rPr lang="zh-CN" altLang="en-US" sz="1400" b="0" i="0" dirty="0">
                <a:solidFill>
                  <a:srgbClr val="000000"/>
                </a:solidFill>
                <a:effectLst/>
                <a:latin typeface="+mn-lt"/>
                <a:ea typeface="+mn-ea"/>
              </a:rPr>
              <a:t>的写操作，并更新</a:t>
            </a:r>
            <a:r>
              <a:rPr lang="en-US" altLang="zh-CN" sz="1400" b="0" i="0" dirty="0">
                <a:solidFill>
                  <a:srgbClr val="000000"/>
                </a:solidFill>
                <a:effectLst/>
                <a:latin typeface="+mn-lt"/>
                <a:ea typeface="+mn-ea"/>
              </a:rPr>
              <a:t>CPU1</a:t>
            </a:r>
            <a:r>
              <a:rPr lang="zh-CN" altLang="en-US" sz="1400" b="0" i="0" dirty="0">
                <a:solidFill>
                  <a:srgbClr val="000000"/>
                </a:solidFill>
                <a:effectLst/>
                <a:latin typeface="+mn-lt"/>
                <a:ea typeface="+mn-ea"/>
              </a:rPr>
              <a:t>内的缓存行为</a:t>
            </a:r>
            <a:r>
              <a:rPr lang="en-US" altLang="zh-CN" sz="1400" b="0" i="0" dirty="0">
                <a:solidFill>
                  <a:srgbClr val="000000"/>
                </a:solidFill>
                <a:effectLst/>
                <a:latin typeface="+mn-lt"/>
                <a:ea typeface="+mn-ea"/>
              </a:rPr>
              <a:t>M</a:t>
            </a:r>
            <a:r>
              <a:rPr lang="zh-CN" altLang="en-US" sz="1400" b="0" i="0" dirty="0">
                <a:solidFill>
                  <a:srgbClr val="000000"/>
                </a:solidFill>
                <a:effectLst/>
                <a:latin typeface="+mn-lt"/>
                <a:ea typeface="+mn-ea"/>
              </a:rPr>
              <a:t>状态，但不会将数据</a:t>
            </a:r>
            <a:r>
              <a:rPr lang="en-US" altLang="zh-CN" sz="1400" b="0" i="1" dirty="0">
                <a:solidFill>
                  <a:srgbClr val="000000"/>
                </a:solidFill>
                <a:effectLst/>
                <a:latin typeface="+mn-lt"/>
                <a:ea typeface="+mn-ea"/>
              </a:rPr>
              <a:t>x</a:t>
            </a:r>
            <a:r>
              <a:rPr lang="zh-CN" altLang="en-US" sz="1400" b="0" i="0" dirty="0">
                <a:solidFill>
                  <a:srgbClr val="000000"/>
                </a:solidFill>
                <a:effectLst/>
                <a:latin typeface="+mn-lt"/>
                <a:ea typeface="+mn-ea"/>
              </a:rPr>
              <a:t>同步到主存中。</a:t>
            </a:r>
            <a:br>
              <a:rPr lang="zh-CN" altLang="en-US" sz="1400" dirty="0">
                <a:latin typeface="+mn-lt"/>
                <a:ea typeface="+mn-ea"/>
              </a:rPr>
            </a:br>
            <a:r>
              <a:rPr lang="en-US" altLang="zh-CN" sz="1400" dirty="0">
                <a:latin typeface="+mn-lt"/>
                <a:ea typeface="+mn-ea"/>
              </a:rPr>
              <a:t>(3)</a:t>
            </a:r>
            <a:r>
              <a:rPr lang="zh-CN" altLang="en-US" sz="1400" b="0" i="0" dirty="0">
                <a:solidFill>
                  <a:srgbClr val="000000"/>
                </a:solidFill>
                <a:effectLst/>
                <a:latin typeface="+mn-lt"/>
                <a:ea typeface="+mn-ea"/>
              </a:rPr>
              <a:t>接着</a:t>
            </a:r>
            <a:r>
              <a:rPr lang="en-US" altLang="zh-CN" sz="1400" b="0" i="0" dirty="0">
                <a:solidFill>
                  <a:srgbClr val="000000"/>
                </a:solidFill>
                <a:effectLst/>
                <a:latin typeface="+mn-lt"/>
                <a:ea typeface="+mn-ea"/>
              </a:rPr>
              <a:t>CPU0</a:t>
            </a:r>
            <a:r>
              <a:rPr lang="zh-CN" altLang="en-US" sz="1400" b="0" i="0" dirty="0">
                <a:solidFill>
                  <a:srgbClr val="000000"/>
                </a:solidFill>
                <a:effectLst/>
                <a:latin typeface="+mn-lt"/>
                <a:ea typeface="+mn-ea"/>
              </a:rPr>
              <a:t>想要对变量</a:t>
            </a:r>
            <a:r>
              <a:rPr lang="en-US" altLang="zh-CN" sz="1400" b="0" i="1" dirty="0">
                <a:solidFill>
                  <a:srgbClr val="000000"/>
                </a:solidFill>
                <a:effectLst/>
                <a:latin typeface="+mn-lt"/>
                <a:ea typeface="+mn-ea"/>
              </a:rPr>
              <a:t>x</a:t>
            </a:r>
            <a:r>
              <a:rPr lang="zh-CN" altLang="en-US" sz="1400" b="0" i="0" dirty="0">
                <a:solidFill>
                  <a:srgbClr val="000000"/>
                </a:solidFill>
                <a:effectLst/>
                <a:latin typeface="+mn-lt"/>
                <a:ea typeface="+mn-ea"/>
              </a:rPr>
              <a:t>执行读操作，却发现本地缓存行是</a:t>
            </a:r>
            <a:r>
              <a:rPr lang="en-US" altLang="zh-CN" sz="1400" b="0" i="0" dirty="0">
                <a:solidFill>
                  <a:srgbClr val="000000"/>
                </a:solidFill>
                <a:effectLst/>
                <a:latin typeface="+mn-lt"/>
                <a:ea typeface="+mn-ea"/>
              </a:rPr>
              <a:t>I</a:t>
            </a:r>
            <a:r>
              <a:rPr lang="zh-CN" altLang="en-US" sz="1400" b="0" i="0" dirty="0">
                <a:solidFill>
                  <a:srgbClr val="000000"/>
                </a:solidFill>
                <a:effectLst/>
                <a:latin typeface="+mn-lt"/>
                <a:ea typeface="+mn-ea"/>
              </a:rPr>
              <a:t>状态，就会触发</a:t>
            </a:r>
            <a:r>
              <a:rPr lang="en-US" altLang="zh-CN" sz="1400" b="0" i="0" dirty="0">
                <a:solidFill>
                  <a:srgbClr val="000000"/>
                </a:solidFill>
                <a:effectLst/>
                <a:latin typeface="+mn-lt"/>
                <a:ea typeface="+mn-ea"/>
              </a:rPr>
              <a:t>CPU1</a:t>
            </a:r>
            <a:r>
              <a:rPr lang="zh-CN" altLang="en-US" sz="1400" b="0" i="0" dirty="0">
                <a:solidFill>
                  <a:srgbClr val="000000"/>
                </a:solidFill>
                <a:effectLst/>
                <a:latin typeface="+mn-lt"/>
                <a:ea typeface="+mn-ea"/>
              </a:rPr>
              <a:t>去把缓存行</a:t>
            </a:r>
            <a:r>
              <a:rPr lang="zh-CN" altLang="en-US" sz="1400" b="0" i="0" dirty="0">
                <a:effectLst/>
                <a:latin typeface="+mn-lt"/>
                <a:ea typeface="+mn-ea"/>
              </a:rPr>
              <a:t>写回</a:t>
            </a:r>
            <a:r>
              <a:rPr lang="zh-CN" altLang="en-US" sz="1400" b="0" i="0" dirty="0">
                <a:solidFill>
                  <a:srgbClr val="000000"/>
                </a:solidFill>
                <a:effectLst/>
                <a:latin typeface="+mn-lt"/>
                <a:ea typeface="+mn-ea"/>
              </a:rPr>
              <a:t>到主存中，然后</a:t>
            </a:r>
            <a:r>
              <a:rPr lang="en-US" altLang="zh-CN" sz="1400" b="0" i="0" dirty="0">
                <a:solidFill>
                  <a:srgbClr val="000000"/>
                </a:solidFill>
                <a:effectLst/>
                <a:latin typeface="+mn-lt"/>
                <a:ea typeface="+mn-ea"/>
              </a:rPr>
              <a:t>CPU0</a:t>
            </a:r>
            <a:r>
              <a:rPr lang="zh-CN" altLang="en-US" sz="1400" b="0" i="0" dirty="0">
                <a:solidFill>
                  <a:srgbClr val="000000"/>
                </a:solidFill>
                <a:effectLst/>
                <a:latin typeface="+mn-lt"/>
                <a:ea typeface="+mn-ea"/>
              </a:rPr>
              <a:t>再去主存中同步最新的值。</a:t>
            </a:r>
            <a:endParaRPr lang="en-US" altLang="zh-CN" sz="1400" b="0" i="0" dirty="0">
              <a:solidFill>
                <a:srgbClr val="000000"/>
              </a:solidFill>
              <a:effectLst/>
              <a:latin typeface="+mn-lt"/>
              <a:ea typeface="+mn-ea"/>
            </a:endParaRPr>
          </a:p>
          <a:p>
            <a:pPr algn="just"/>
            <a:r>
              <a:rPr lang="en-US" altLang="zh-CN" sz="1400" dirty="0">
                <a:solidFill>
                  <a:srgbClr val="000000"/>
                </a:solidFill>
                <a:latin typeface="+mn-lt"/>
                <a:ea typeface="+mn-ea"/>
              </a:rPr>
              <a:t>(4)</a:t>
            </a:r>
            <a:r>
              <a:rPr lang="zh-CN" altLang="en-US" sz="1400" dirty="0">
                <a:solidFill>
                  <a:srgbClr val="000000"/>
                </a:solidFill>
                <a:latin typeface="+mn-lt"/>
                <a:ea typeface="+mn-ea"/>
              </a:rPr>
              <a:t>如果是</a:t>
            </a:r>
            <a:r>
              <a:rPr lang="en-US" altLang="zh-CN" sz="1400" b="0" i="0" dirty="0">
                <a:solidFill>
                  <a:srgbClr val="000000"/>
                </a:solidFill>
                <a:effectLst/>
                <a:latin typeface="+mn-lt"/>
                <a:ea typeface="+mn-ea"/>
              </a:rPr>
              <a:t>CPU0</a:t>
            </a:r>
            <a:r>
              <a:rPr lang="zh-CN" altLang="en-US" sz="1400" b="0" i="0" dirty="0">
                <a:solidFill>
                  <a:srgbClr val="000000"/>
                </a:solidFill>
                <a:effectLst/>
                <a:latin typeface="+mn-lt"/>
                <a:ea typeface="+mn-ea"/>
              </a:rPr>
              <a:t>想要对变量</a:t>
            </a:r>
            <a:r>
              <a:rPr lang="en-US" altLang="zh-CN" sz="1400" b="0" i="1" dirty="0">
                <a:solidFill>
                  <a:srgbClr val="000000"/>
                </a:solidFill>
                <a:effectLst/>
                <a:latin typeface="+mn-lt"/>
                <a:ea typeface="+mn-ea"/>
              </a:rPr>
              <a:t>x</a:t>
            </a:r>
            <a:r>
              <a:rPr lang="zh-CN" altLang="en-US" sz="1400" b="0" i="0" dirty="0">
                <a:solidFill>
                  <a:srgbClr val="000000"/>
                </a:solidFill>
                <a:effectLst/>
                <a:latin typeface="+mn-lt"/>
                <a:ea typeface="+mn-ea"/>
              </a:rPr>
              <a:t>执行写操作？</a:t>
            </a:r>
            <a:endParaRPr lang="zh-CN" altLang="en-US" sz="1400" dirty="0">
              <a:latin typeface="+mn-lt"/>
              <a:ea typeface="+mn-ea"/>
            </a:endParaRPr>
          </a:p>
        </p:txBody>
      </p:sp>
    </p:spTree>
    <p:extLst>
      <p:ext uri="{BB962C8B-B14F-4D97-AF65-F5344CB8AC3E}">
        <p14:creationId xmlns:p14="http://schemas.microsoft.com/office/powerpoint/2010/main" val="3805220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1.4.3 </a:t>
            </a:r>
            <a:r>
              <a:rPr lang="zh-CN" altLang="en-US" dirty="0"/>
              <a:t>并行计算机存储组织</a:t>
            </a:r>
          </a:p>
        </p:txBody>
      </p:sp>
      <p:sp>
        <p:nvSpPr>
          <p:cNvPr id="3" name="内容占位符 2"/>
          <p:cNvSpPr>
            <a:spLocks noGrp="1"/>
          </p:cNvSpPr>
          <p:nvPr>
            <p:ph sz="quarter" idx="1"/>
          </p:nvPr>
        </p:nvSpPr>
        <p:spPr/>
        <p:txBody>
          <a:bodyPr/>
          <a:lstStyle/>
          <a:p>
            <a:r>
              <a:rPr lang="zh-CN" altLang="en-US" dirty="0"/>
              <a:t>基于目录的协议</a:t>
            </a:r>
            <a:endParaRPr lang="en-US" altLang="zh-CN" dirty="0"/>
          </a:p>
          <a:p>
            <a:pPr lvl="1"/>
            <a:r>
              <a:rPr lang="zh-CN" altLang="en-US" dirty="0"/>
              <a:t>适用于多级互连网络连接的多处理机系统</a:t>
            </a:r>
            <a:endParaRPr lang="en-US" altLang="zh-CN" dirty="0"/>
          </a:p>
          <a:p>
            <a:pPr lvl="1"/>
            <a:r>
              <a:rPr lang="zh-CN" altLang="en-US" dirty="0"/>
              <a:t>使用一个目录来记录共享数据的所有高速缓存行的位置和状态</a:t>
            </a:r>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35</a:t>
            </a:fld>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836668136"/>
              </p:ext>
            </p:extLst>
          </p:nvPr>
        </p:nvGraphicFramePr>
        <p:xfrm>
          <a:off x="1763688" y="2780928"/>
          <a:ext cx="5544616" cy="3776292"/>
        </p:xfrm>
        <a:graphic>
          <a:graphicData uri="http://schemas.openxmlformats.org/presentationml/2006/ole">
            <mc:AlternateContent xmlns:mc="http://schemas.openxmlformats.org/markup-compatibility/2006">
              <mc:Choice xmlns:v="urn:schemas-microsoft-com:vml" Requires="v">
                <p:oleObj name="Visio" r:id="rId2" imgW="4554712" imgH="3101807" progId="Visio.Drawing.11">
                  <p:embed/>
                </p:oleObj>
              </mc:Choice>
              <mc:Fallback>
                <p:oleObj name="Visio" r:id="rId2" imgW="4554712" imgH="3101807" progId="Visio.Drawing.11">
                  <p:embed/>
                  <p:pic>
                    <p:nvPicPr>
                      <p:cNvPr id="0" name=""/>
                      <p:cNvPicPr/>
                      <p:nvPr/>
                    </p:nvPicPr>
                    <p:blipFill>
                      <a:blip r:embed="rId3"/>
                      <a:stretch>
                        <a:fillRect/>
                      </a:stretch>
                    </p:blipFill>
                    <p:spPr>
                      <a:xfrm>
                        <a:off x="1763688" y="2780928"/>
                        <a:ext cx="5544616" cy="3776292"/>
                      </a:xfrm>
                      <a:prstGeom prst="rect">
                        <a:avLst/>
                      </a:prstGeom>
                    </p:spPr>
                  </p:pic>
                </p:oleObj>
              </mc:Fallback>
            </mc:AlternateContent>
          </a:graphicData>
        </a:graphic>
      </p:graphicFrame>
    </p:spTree>
    <p:extLst>
      <p:ext uri="{BB962C8B-B14F-4D97-AF65-F5344CB8AC3E}">
        <p14:creationId xmlns:p14="http://schemas.microsoft.com/office/powerpoint/2010/main" val="35632765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第一章 并行计算与并行计算机结构模型</a:t>
            </a:r>
            <a:endParaRPr lang="zh-CN" altLang="en-US" dirty="0"/>
          </a:p>
        </p:txBody>
      </p:sp>
      <p:sp>
        <p:nvSpPr>
          <p:cNvPr id="3" name="内容占位符 2"/>
          <p:cNvSpPr>
            <a:spLocks noGrp="1"/>
          </p:cNvSpPr>
          <p:nvPr>
            <p:ph sz="quarter" idx="1"/>
          </p:nvPr>
        </p:nvSpPr>
        <p:spPr/>
        <p:txBody>
          <a:bodyPr/>
          <a:lstStyle/>
          <a:p>
            <a:r>
              <a:rPr lang="en-US" altLang="zh-CN" dirty="0"/>
              <a:t>1.1 </a:t>
            </a:r>
            <a:r>
              <a:rPr lang="zh-CN" altLang="en-US" dirty="0"/>
              <a:t>计算与计算机科学</a:t>
            </a:r>
            <a:endParaRPr lang="en-US" altLang="zh-CN" dirty="0"/>
          </a:p>
          <a:p>
            <a:r>
              <a:rPr lang="en-US" altLang="zh-CN" dirty="0"/>
              <a:t>1.2 </a:t>
            </a:r>
            <a:r>
              <a:rPr lang="zh-CN" altLang="en-US" dirty="0"/>
              <a:t>单处理机与指令级并行</a:t>
            </a:r>
            <a:endParaRPr lang="en-US" altLang="zh-CN" dirty="0"/>
          </a:p>
          <a:p>
            <a:r>
              <a:rPr lang="en-US" altLang="zh-CN" dirty="0"/>
              <a:t>1.3 </a:t>
            </a:r>
            <a:r>
              <a:rPr lang="zh-CN" altLang="en-US" dirty="0"/>
              <a:t>多核处理器与线程级并行</a:t>
            </a:r>
            <a:endParaRPr lang="en-US" altLang="zh-CN" dirty="0"/>
          </a:p>
          <a:p>
            <a:r>
              <a:rPr lang="en-US" altLang="zh-CN" dirty="0"/>
              <a:t>1.4 </a:t>
            </a:r>
            <a:r>
              <a:rPr lang="zh-CN" altLang="en-US" dirty="0"/>
              <a:t>并行计算体系结构</a:t>
            </a:r>
            <a:endParaRPr lang="en-US" altLang="zh-CN" dirty="0"/>
          </a:p>
          <a:p>
            <a:r>
              <a:rPr lang="en-US" altLang="zh-CN" dirty="0">
                <a:solidFill>
                  <a:srgbClr val="FF0000"/>
                </a:solidFill>
              </a:rPr>
              <a:t>1.5 </a:t>
            </a:r>
            <a:r>
              <a:rPr lang="zh-CN" altLang="en-US" dirty="0">
                <a:solidFill>
                  <a:srgbClr val="FF0000"/>
                </a:solidFill>
              </a:rPr>
              <a:t>并行计算概述</a:t>
            </a:r>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36</a:t>
            </a:fld>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1.5.1 </a:t>
            </a:r>
            <a:r>
              <a:rPr lang="zh-CN" altLang="en-US"/>
              <a:t>关于并行计算</a:t>
            </a:r>
            <a:endParaRPr lang="zh-CN" altLang="en-US" dirty="0"/>
          </a:p>
        </p:txBody>
      </p:sp>
      <p:sp>
        <p:nvSpPr>
          <p:cNvPr id="3" name="内容占位符 2"/>
          <p:cNvSpPr>
            <a:spLocks noGrp="1"/>
          </p:cNvSpPr>
          <p:nvPr>
            <p:ph sz="quarter" idx="1"/>
          </p:nvPr>
        </p:nvSpPr>
        <p:spPr/>
        <p:txBody>
          <a:bodyPr/>
          <a:lstStyle/>
          <a:p>
            <a:r>
              <a:rPr lang="zh-CN" altLang="en-US" sz="2400" dirty="0"/>
              <a:t>并行计算的含义</a:t>
            </a:r>
            <a:endParaRPr lang="en-US" altLang="zh-CN" sz="2400" dirty="0"/>
          </a:p>
          <a:p>
            <a:pPr lvl="1"/>
            <a:r>
              <a:rPr lang="zh-CN" altLang="zh-CN" sz="2000" dirty="0"/>
              <a:t>简单地讲，并行计算就是在并行计算机上所做的计算</a:t>
            </a:r>
            <a:endParaRPr lang="en-US" altLang="zh-CN" sz="2000" dirty="0"/>
          </a:p>
          <a:p>
            <a:pPr lvl="1"/>
            <a:r>
              <a:rPr lang="zh-CN" altLang="zh-CN" sz="2000" dirty="0"/>
              <a:t>普通意义上讲，它和常说的高性能计算、超级计算等是同义词</a:t>
            </a:r>
          </a:p>
          <a:p>
            <a:r>
              <a:rPr lang="zh-CN" altLang="zh-CN" sz="2400" dirty="0"/>
              <a:t>并行计算求解问题</a:t>
            </a:r>
            <a:endParaRPr lang="en-US" altLang="zh-CN" sz="2400" dirty="0"/>
          </a:p>
          <a:p>
            <a:pPr lvl="1"/>
            <a:r>
              <a:rPr lang="zh-CN" altLang="zh-CN" sz="2000" dirty="0"/>
              <a:t>将计算任务分解成多个子任务，有助于同时解决</a:t>
            </a:r>
            <a:endParaRPr lang="en-US" altLang="zh-CN" sz="2000" dirty="0"/>
          </a:p>
          <a:p>
            <a:pPr lvl="1"/>
            <a:r>
              <a:rPr lang="zh-CN" altLang="zh-CN" sz="2000" dirty="0"/>
              <a:t>在同一时间，由不同的执行部件可同时执行多个子任务</a:t>
            </a:r>
            <a:endParaRPr lang="en-US" altLang="zh-CN" sz="2000" dirty="0"/>
          </a:p>
          <a:p>
            <a:pPr lvl="1"/>
            <a:r>
              <a:rPr lang="zh-CN" altLang="zh-CN" sz="2000" dirty="0"/>
              <a:t>多计算资源下解决问题的耗时要少于单个计算资源下的耗时</a:t>
            </a:r>
          </a:p>
          <a:p>
            <a:r>
              <a:rPr lang="zh-CN" altLang="zh-CN" sz="2400" dirty="0"/>
              <a:t>并行计算</a:t>
            </a:r>
            <a:r>
              <a:rPr lang="zh-CN" altLang="en-US" sz="2400" dirty="0"/>
              <a:t>的</a:t>
            </a:r>
            <a:r>
              <a:rPr lang="zh-CN" altLang="zh-CN" sz="2400" dirty="0"/>
              <a:t>类型</a:t>
            </a:r>
            <a:endParaRPr lang="en-US" altLang="zh-CN" sz="2400" dirty="0"/>
          </a:p>
          <a:p>
            <a:pPr lvl="1"/>
            <a:r>
              <a:rPr lang="zh-CN" altLang="zh-CN" sz="2000" dirty="0"/>
              <a:t>计算密集型：如大型科学工程计算与数值模拟等</a:t>
            </a:r>
            <a:endParaRPr lang="en-US" altLang="zh-CN" sz="2000" dirty="0"/>
          </a:p>
          <a:p>
            <a:pPr lvl="1"/>
            <a:r>
              <a:rPr lang="zh-CN" altLang="zh-CN" sz="2000" dirty="0"/>
              <a:t>数据密集型：如数字图书馆、数据仓库、数据挖掘和计算可视化等</a:t>
            </a:r>
            <a:endParaRPr lang="en-US" altLang="zh-CN" sz="2000" dirty="0"/>
          </a:p>
          <a:p>
            <a:pPr lvl="1"/>
            <a:r>
              <a:rPr lang="zh-CN" altLang="zh-CN" sz="2000" dirty="0"/>
              <a:t>网络密集型：如协同计算和远程诊断等</a:t>
            </a:r>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37</a:t>
            </a:fld>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1.5.1 </a:t>
            </a:r>
            <a:r>
              <a:rPr lang="zh-CN" altLang="en-US" dirty="0"/>
              <a:t>关于并行计算</a:t>
            </a:r>
          </a:p>
        </p:txBody>
      </p:sp>
      <p:sp>
        <p:nvSpPr>
          <p:cNvPr id="3" name="内容占位符 2"/>
          <p:cNvSpPr>
            <a:spLocks noGrp="1"/>
          </p:cNvSpPr>
          <p:nvPr>
            <p:ph sz="quarter" idx="1"/>
          </p:nvPr>
        </p:nvSpPr>
        <p:spPr/>
        <p:txBody>
          <a:bodyPr/>
          <a:lstStyle/>
          <a:p>
            <a:r>
              <a:rPr lang="zh-CN" altLang="en-US" dirty="0"/>
              <a:t>并行计算与摩尔定律</a:t>
            </a:r>
            <a:endParaRPr lang="en-US" altLang="zh-CN" dirty="0"/>
          </a:p>
          <a:p>
            <a:pPr lvl="1"/>
            <a:r>
              <a:rPr lang="zh-CN" altLang="zh-CN" dirty="0"/>
              <a:t>计算机性能的发展遵循了著名的摩尔定律，即性能</a:t>
            </a:r>
            <a:r>
              <a:rPr lang="en-US" altLang="zh-CN" dirty="0"/>
              <a:t>(Flop/s)</a:t>
            </a:r>
            <a:r>
              <a:rPr lang="zh-CN" altLang="zh-CN" dirty="0"/>
              <a:t>每</a:t>
            </a:r>
            <a:r>
              <a:rPr lang="en-US" altLang="zh-CN" dirty="0"/>
              <a:t>12</a:t>
            </a:r>
            <a:r>
              <a:rPr lang="zh-CN" altLang="zh-CN" dirty="0"/>
              <a:t>年提高两个数量级</a:t>
            </a:r>
            <a:endParaRPr lang="en-US" altLang="zh-CN" dirty="0"/>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38</a:t>
            </a:fld>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212530922"/>
              </p:ext>
            </p:extLst>
          </p:nvPr>
        </p:nvGraphicFramePr>
        <p:xfrm>
          <a:off x="1259632" y="2514625"/>
          <a:ext cx="6627812" cy="3722687"/>
        </p:xfrm>
        <a:graphic>
          <a:graphicData uri="http://schemas.openxmlformats.org/presentationml/2006/ole">
            <mc:AlternateContent xmlns:mc="http://schemas.openxmlformats.org/markup-compatibility/2006">
              <mc:Choice xmlns:v="urn:schemas-microsoft-com:vml" Requires="v">
                <p:oleObj name="Visio" r:id="rId2" imgW="6627171" imgH="3721950" progId="Visio.Drawing.11">
                  <p:embed/>
                </p:oleObj>
              </mc:Choice>
              <mc:Fallback>
                <p:oleObj name="Visio" r:id="rId2" imgW="6627171" imgH="3721950" progId="Visio.Drawing.11">
                  <p:embed/>
                  <p:pic>
                    <p:nvPicPr>
                      <p:cNvPr id="0" name=""/>
                      <p:cNvPicPr/>
                      <p:nvPr/>
                    </p:nvPicPr>
                    <p:blipFill>
                      <a:blip r:embed="rId3"/>
                      <a:stretch>
                        <a:fillRect/>
                      </a:stretch>
                    </p:blipFill>
                    <p:spPr>
                      <a:xfrm>
                        <a:off x="1259632" y="2514625"/>
                        <a:ext cx="6627812" cy="3722687"/>
                      </a:xfrm>
                      <a:prstGeom prst="rect">
                        <a:avLst/>
                      </a:prstGeom>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1.5.1 </a:t>
            </a:r>
            <a:r>
              <a:rPr lang="zh-CN" altLang="en-US" dirty="0"/>
              <a:t>关于并行计算</a:t>
            </a:r>
          </a:p>
        </p:txBody>
      </p:sp>
      <p:sp>
        <p:nvSpPr>
          <p:cNvPr id="3" name="内容占位符 2"/>
          <p:cNvSpPr>
            <a:spLocks noGrp="1"/>
          </p:cNvSpPr>
          <p:nvPr>
            <p:ph sz="quarter" idx="1"/>
          </p:nvPr>
        </p:nvSpPr>
        <p:spPr/>
        <p:txBody>
          <a:bodyPr/>
          <a:lstStyle/>
          <a:p>
            <a:r>
              <a:rPr lang="zh-CN" altLang="en-US" sz="2400" dirty="0"/>
              <a:t>并行计算的战略地位</a:t>
            </a:r>
            <a:endParaRPr lang="en-US" altLang="zh-CN" sz="2400" dirty="0"/>
          </a:p>
          <a:p>
            <a:pPr lvl="1"/>
            <a:r>
              <a:rPr lang="zh-CN" altLang="zh-CN" sz="2000" dirty="0"/>
              <a:t>国家综合国力的体现</a:t>
            </a:r>
            <a:endParaRPr lang="en-US" altLang="zh-CN" sz="2000" dirty="0"/>
          </a:p>
          <a:p>
            <a:pPr lvl="1"/>
            <a:r>
              <a:rPr lang="zh-CN" altLang="zh-CN" sz="2000" dirty="0"/>
              <a:t>支撑国家实力持续发展的关键技术之一</a:t>
            </a:r>
            <a:endParaRPr lang="en-US" altLang="zh-CN" sz="2000" dirty="0"/>
          </a:p>
          <a:p>
            <a:pPr lvl="1"/>
            <a:r>
              <a:rPr lang="zh-CN" altLang="zh-CN" sz="2000" dirty="0"/>
              <a:t>在国防安全、高科技发展和国民经济建设中占有重要的地位</a:t>
            </a:r>
            <a:endParaRPr lang="en-US" altLang="zh-CN" sz="2000" dirty="0"/>
          </a:p>
          <a:p>
            <a:pPr lvl="1"/>
            <a:r>
              <a:rPr lang="en-US" altLang="zh-CN" sz="2000" dirty="0"/>
              <a:t>HPCC</a:t>
            </a:r>
            <a:r>
              <a:rPr lang="zh-CN" altLang="zh-CN" sz="2000" dirty="0"/>
              <a:t>计划</a:t>
            </a:r>
            <a:endParaRPr lang="en-US" altLang="zh-CN" sz="2000" dirty="0"/>
          </a:p>
          <a:p>
            <a:pPr lvl="2"/>
            <a:r>
              <a:rPr lang="en-US" altLang="zh-CN" sz="1700" dirty="0"/>
              <a:t>1993</a:t>
            </a:r>
            <a:r>
              <a:rPr lang="zh-CN" altLang="zh-CN" sz="1700" dirty="0"/>
              <a:t>年，美国科学工程技术联邦协调理事会提出的</a:t>
            </a:r>
            <a:r>
              <a:rPr lang="en-US" altLang="zh-CN" sz="1700" dirty="0"/>
              <a:t>HPCC</a:t>
            </a:r>
            <a:r>
              <a:rPr lang="zh-CN" altLang="zh-CN" sz="1700" dirty="0"/>
              <a:t>计划</a:t>
            </a:r>
            <a:r>
              <a:rPr lang="zh-CN" altLang="en-US" sz="1700" dirty="0"/>
              <a:t>，</a:t>
            </a:r>
            <a:r>
              <a:rPr lang="zh-CN" altLang="zh-CN" sz="1700" dirty="0"/>
              <a:t>该计划提出了某些重大挑战性课题的计算需求，并提出了发展万亿次</a:t>
            </a:r>
            <a:r>
              <a:rPr lang="en-US" altLang="zh-CN" sz="1700" dirty="0"/>
              <a:t>(10</a:t>
            </a:r>
            <a:r>
              <a:rPr lang="en-US" altLang="zh-CN" sz="1700" baseline="30000" dirty="0"/>
              <a:t>12</a:t>
            </a:r>
            <a:r>
              <a:rPr lang="en-US" altLang="zh-CN" sz="1700" dirty="0"/>
              <a:t>)</a:t>
            </a:r>
            <a:r>
              <a:rPr lang="zh-CN" altLang="zh-CN" sz="1700" dirty="0"/>
              <a:t>计算机的研制计划</a:t>
            </a:r>
            <a:endParaRPr lang="en-US" altLang="zh-CN" sz="1700" dirty="0"/>
          </a:p>
          <a:p>
            <a:pPr lvl="1"/>
            <a:r>
              <a:rPr lang="en-US" altLang="zh-CN" sz="2000" dirty="0"/>
              <a:t>ASCI</a:t>
            </a:r>
            <a:r>
              <a:rPr lang="zh-CN" altLang="zh-CN" sz="2000" dirty="0"/>
              <a:t>计划</a:t>
            </a:r>
            <a:endParaRPr lang="en-US" altLang="zh-CN" sz="2000" dirty="0"/>
          </a:p>
          <a:p>
            <a:pPr lvl="2"/>
            <a:r>
              <a:rPr lang="en-US" altLang="zh-CN" sz="1700" dirty="0"/>
              <a:t>1996</a:t>
            </a:r>
            <a:r>
              <a:rPr lang="zh-CN" altLang="zh-CN" sz="1700" dirty="0"/>
              <a:t>年，由美国能源部联合美国三大核武器实验室共同提出</a:t>
            </a:r>
            <a:r>
              <a:rPr lang="en-US" altLang="zh-CN" sz="1700" dirty="0"/>
              <a:t>ASCI</a:t>
            </a:r>
            <a:r>
              <a:rPr lang="zh-CN" altLang="zh-CN" sz="1700" dirty="0"/>
              <a:t>计划</a:t>
            </a:r>
            <a:r>
              <a:rPr lang="zh-CN" altLang="en-US" sz="1700" dirty="0"/>
              <a:t>，</a:t>
            </a:r>
            <a:r>
              <a:rPr lang="zh-CN" altLang="zh-CN" sz="1700" dirty="0"/>
              <a:t>提出了发展千万亿次</a:t>
            </a:r>
            <a:r>
              <a:rPr lang="en-US" altLang="zh-CN" sz="1700" dirty="0"/>
              <a:t>(10</a:t>
            </a:r>
            <a:r>
              <a:rPr lang="en-US" altLang="zh-CN" sz="1700" baseline="30000" dirty="0"/>
              <a:t>15</a:t>
            </a:r>
            <a:r>
              <a:rPr lang="en-US" altLang="zh-CN" sz="1700" dirty="0"/>
              <a:t>)</a:t>
            </a:r>
            <a:r>
              <a:rPr lang="zh-CN" altLang="zh-CN" sz="1700" dirty="0"/>
              <a:t>计算机的目标</a:t>
            </a:r>
            <a:endParaRPr lang="en-US" altLang="zh-CN" sz="1700" dirty="0"/>
          </a:p>
          <a:p>
            <a:pPr lvl="1"/>
            <a:r>
              <a:rPr lang="en-US" altLang="zh-CN" sz="2000" dirty="0"/>
              <a:t>HPCS</a:t>
            </a:r>
            <a:r>
              <a:rPr lang="zh-CN" altLang="zh-CN" sz="2000" dirty="0"/>
              <a:t>计划</a:t>
            </a:r>
            <a:endParaRPr lang="en-US" altLang="zh-CN" sz="2000" dirty="0"/>
          </a:p>
          <a:p>
            <a:pPr lvl="2"/>
            <a:r>
              <a:rPr lang="en-US" altLang="zh-CN" sz="1700" dirty="0"/>
              <a:t>2002</a:t>
            </a:r>
            <a:r>
              <a:rPr lang="zh-CN" altLang="zh-CN" sz="1700" dirty="0"/>
              <a:t>年，美国</a:t>
            </a:r>
            <a:r>
              <a:rPr lang="en-US" altLang="zh-CN" sz="1700" dirty="0"/>
              <a:t>DARPA</a:t>
            </a:r>
            <a:r>
              <a:rPr lang="zh-CN" altLang="zh-CN" sz="1700" dirty="0"/>
              <a:t>启动了</a:t>
            </a:r>
            <a:r>
              <a:rPr lang="en-US" altLang="zh-CN" sz="1700" dirty="0"/>
              <a:t>HPCS</a:t>
            </a:r>
            <a:r>
              <a:rPr lang="zh-CN" altLang="zh-CN" sz="1700" dirty="0"/>
              <a:t>计划，希望确定未来</a:t>
            </a:r>
            <a:r>
              <a:rPr lang="en-US" altLang="zh-CN" sz="1700" dirty="0"/>
              <a:t>10</a:t>
            </a:r>
            <a:r>
              <a:rPr lang="zh-CN" altLang="zh-CN" sz="1700" dirty="0"/>
              <a:t>年甚至</a:t>
            </a:r>
            <a:r>
              <a:rPr lang="en-US" altLang="zh-CN" sz="1700" dirty="0"/>
              <a:t>20</a:t>
            </a:r>
            <a:r>
              <a:rPr lang="zh-CN" altLang="zh-CN" sz="1700" dirty="0"/>
              <a:t>年通过平衡裁剪并行向量机、对称多处理机、大规模并行处理机等体系结构来构成异构超级计算机体系结构，并且确定使用高产能而非峰值计算能力作为评估超级计算机的性能指标</a:t>
            </a:r>
            <a:endParaRPr lang="zh-CN" altLang="en-US" sz="1700" dirty="0"/>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39</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1.1.1 </a:t>
            </a:r>
            <a:r>
              <a:rPr lang="zh-CN" altLang="en-US" dirty="0"/>
              <a:t>科学发现的第三支柱：计算科学</a:t>
            </a:r>
          </a:p>
        </p:txBody>
      </p:sp>
      <p:sp>
        <p:nvSpPr>
          <p:cNvPr id="3" name="内容占位符 2"/>
          <p:cNvSpPr>
            <a:spLocks noGrp="1"/>
          </p:cNvSpPr>
          <p:nvPr>
            <p:ph sz="quarter" idx="1"/>
          </p:nvPr>
        </p:nvSpPr>
        <p:spPr/>
        <p:txBody>
          <a:bodyPr/>
          <a:lstStyle/>
          <a:p>
            <a:r>
              <a:rPr lang="zh-CN" altLang="en-US" sz="2400" dirty="0"/>
              <a:t>计算学科的兴起</a:t>
            </a:r>
            <a:endParaRPr lang="en-US" altLang="zh-CN" sz="2400" dirty="0"/>
          </a:p>
          <a:p>
            <a:pPr lvl="1"/>
            <a:r>
              <a:rPr lang="zh-CN" altLang="en-US" sz="2000" dirty="0"/>
              <a:t>计算科学与工程</a:t>
            </a:r>
            <a:endParaRPr lang="en-US" altLang="zh-CN" sz="2000" dirty="0"/>
          </a:p>
          <a:p>
            <a:pPr lvl="2"/>
            <a:r>
              <a:rPr lang="zh-CN" altLang="zh-CN" sz="1800" dirty="0"/>
              <a:t>计算物理学、计算化学、计算生物学、计算地质学、计算气象学、计算材料学和计算电磁学等学科</a:t>
            </a:r>
            <a:endParaRPr lang="en-US" altLang="zh-CN" sz="1800" dirty="0"/>
          </a:p>
          <a:p>
            <a:r>
              <a:rPr lang="zh-CN" altLang="en-US" sz="2400" dirty="0"/>
              <a:t>计算科学的作用</a:t>
            </a:r>
            <a:endParaRPr lang="en-US" altLang="zh-CN" sz="2400" dirty="0"/>
          </a:p>
          <a:p>
            <a:pPr lvl="1"/>
            <a:r>
              <a:rPr lang="zh-CN" altLang="zh-CN" sz="2000" dirty="0"/>
              <a:t>科学发现和人类文明进步的第三支柱</a:t>
            </a:r>
            <a:endParaRPr lang="en-US" altLang="zh-CN" sz="2000" dirty="0"/>
          </a:p>
          <a:p>
            <a:pPr lvl="1"/>
            <a:r>
              <a:rPr lang="zh-CN" altLang="zh-CN" sz="2000" dirty="0"/>
              <a:t>促进其它学科发展的基础作用</a:t>
            </a:r>
            <a:endParaRPr lang="en-US" altLang="zh-CN" sz="2000" dirty="0"/>
          </a:p>
          <a:p>
            <a:pPr lvl="1"/>
            <a:r>
              <a:rPr lang="zh-CN" altLang="zh-CN" sz="2000" dirty="0"/>
              <a:t>解决</a:t>
            </a:r>
            <a:r>
              <a:rPr lang="en-US" altLang="zh-CN" sz="2000" dirty="0"/>
              <a:t>21</a:t>
            </a:r>
            <a:r>
              <a:rPr lang="zh-CN" altLang="zh-CN" sz="2000" dirty="0"/>
              <a:t>世纪重大科学问题的综合作用</a:t>
            </a:r>
            <a:endParaRPr lang="en-US" altLang="zh-CN" sz="2000" dirty="0"/>
          </a:p>
          <a:p>
            <a:pPr lvl="1"/>
            <a:r>
              <a:rPr lang="en-US" altLang="zh-CN" sz="2000" dirty="0"/>
              <a:t>21</a:t>
            </a:r>
            <a:r>
              <a:rPr lang="zh-CN" altLang="zh-CN" sz="2000" dirty="0"/>
              <a:t>世纪科学与工程发现的普遍模式</a:t>
            </a:r>
            <a:endParaRPr lang="en-US" altLang="zh-CN" sz="2000" dirty="0"/>
          </a:p>
          <a:p>
            <a:r>
              <a:rPr lang="zh-CN" altLang="en-US" sz="2400" dirty="0"/>
              <a:t>名人名言</a:t>
            </a:r>
            <a:endParaRPr lang="en-US" altLang="zh-CN" sz="2400" dirty="0"/>
          </a:p>
          <a:p>
            <a:pPr lvl="1"/>
            <a:r>
              <a:rPr lang="zh-CN" altLang="zh-CN" sz="2000" dirty="0"/>
              <a:t>美国总统信息技术咨询委员会的报告</a:t>
            </a:r>
            <a:endParaRPr lang="en-US" altLang="zh-CN" sz="2000" dirty="0"/>
          </a:p>
          <a:p>
            <a:pPr lvl="2"/>
            <a:r>
              <a:rPr lang="zh-CN" altLang="zh-CN" sz="1800" dirty="0"/>
              <a:t>虽然计算本身也是一门学科，但其具有促进其</a:t>
            </a:r>
            <a:r>
              <a:rPr lang="zh-CN" altLang="en-US" sz="1800" dirty="0"/>
              <a:t>他</a:t>
            </a:r>
            <a:r>
              <a:rPr lang="zh-CN" altLang="zh-CN" sz="1800" dirty="0"/>
              <a:t>学科发展的作用。</a:t>
            </a:r>
            <a:r>
              <a:rPr lang="en-US" altLang="zh-CN" sz="1800" dirty="0"/>
              <a:t>21</a:t>
            </a:r>
            <a:r>
              <a:rPr lang="zh-CN" altLang="zh-CN" sz="1800" dirty="0"/>
              <a:t>世纪科学上最重要的和经济上最有前途的研究前沿，有可能通过熟练地掌握先进的计算技术和运用计算科学而得到解</a:t>
            </a:r>
            <a:endParaRPr lang="en-US" altLang="zh-CN" sz="1800" dirty="0"/>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4</a:t>
            </a:fld>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1.5.1 </a:t>
            </a:r>
            <a:r>
              <a:rPr lang="zh-CN" altLang="en-US"/>
              <a:t>关于并行计算</a:t>
            </a:r>
            <a:endParaRPr lang="zh-CN" altLang="en-US" dirty="0"/>
          </a:p>
        </p:txBody>
      </p:sp>
      <p:sp>
        <p:nvSpPr>
          <p:cNvPr id="3" name="内容占位符 2"/>
          <p:cNvSpPr>
            <a:spLocks noGrp="1"/>
          </p:cNvSpPr>
          <p:nvPr>
            <p:ph sz="quarter" idx="1"/>
          </p:nvPr>
        </p:nvSpPr>
        <p:spPr/>
        <p:txBody>
          <a:bodyPr/>
          <a:lstStyle/>
          <a:p>
            <a:r>
              <a:rPr lang="zh-CN" altLang="en-US" dirty="0"/>
              <a:t>并行计算的研究内容</a:t>
            </a:r>
            <a:endParaRPr lang="en-US" altLang="zh-CN" dirty="0"/>
          </a:p>
          <a:p>
            <a:pPr lvl="1"/>
            <a:r>
              <a:rPr lang="zh-CN" altLang="zh-CN" dirty="0"/>
              <a:t>并行计算机</a:t>
            </a:r>
            <a:endParaRPr lang="en-US" altLang="zh-CN" dirty="0"/>
          </a:p>
          <a:p>
            <a:pPr lvl="2"/>
            <a:r>
              <a:rPr lang="zh-CN" altLang="zh-CN" dirty="0"/>
              <a:t>并行计算的硬件平台</a:t>
            </a:r>
            <a:endParaRPr lang="en-US" altLang="zh-CN" dirty="0"/>
          </a:p>
          <a:p>
            <a:pPr lvl="1"/>
            <a:r>
              <a:rPr lang="zh-CN" altLang="zh-CN" dirty="0"/>
              <a:t>并行算法</a:t>
            </a:r>
            <a:endParaRPr lang="en-US" altLang="zh-CN" dirty="0"/>
          </a:p>
          <a:p>
            <a:pPr lvl="2"/>
            <a:r>
              <a:rPr lang="zh-CN" altLang="zh-CN" dirty="0"/>
              <a:t>并行计算的理论基础</a:t>
            </a:r>
            <a:endParaRPr lang="en-US" altLang="zh-CN" dirty="0"/>
          </a:p>
          <a:p>
            <a:pPr lvl="1"/>
            <a:r>
              <a:rPr lang="zh-CN" altLang="zh-CN" dirty="0"/>
              <a:t>并行编程</a:t>
            </a:r>
            <a:endParaRPr lang="en-US" altLang="zh-CN" dirty="0"/>
          </a:p>
          <a:p>
            <a:pPr lvl="2"/>
            <a:r>
              <a:rPr lang="zh-CN" altLang="zh-CN" dirty="0"/>
              <a:t>并行计算的软件支撑</a:t>
            </a:r>
            <a:endParaRPr lang="en-US" altLang="zh-CN" dirty="0"/>
          </a:p>
          <a:p>
            <a:pPr lvl="1"/>
            <a:r>
              <a:rPr lang="zh-CN" altLang="zh-CN" dirty="0"/>
              <a:t>并行应用</a:t>
            </a:r>
            <a:endParaRPr lang="en-US" altLang="zh-CN" dirty="0"/>
          </a:p>
          <a:p>
            <a:pPr lvl="2"/>
            <a:r>
              <a:rPr lang="zh-CN" altLang="zh-CN" dirty="0"/>
              <a:t>并行计算的发展驱动力</a:t>
            </a:r>
            <a:endParaRPr lang="en-US" altLang="zh-CN" dirty="0"/>
          </a:p>
          <a:p>
            <a:r>
              <a:rPr lang="zh-CN" altLang="en-US" dirty="0"/>
              <a:t>并行计算的</a:t>
            </a:r>
            <a:r>
              <a:rPr lang="zh-CN" altLang="zh-CN" dirty="0"/>
              <a:t>“结构—算法—编程”</a:t>
            </a:r>
            <a:r>
              <a:rPr lang="zh-CN" altLang="en-US" dirty="0"/>
              <a:t>一体化研究方法</a:t>
            </a:r>
            <a:endParaRPr lang="en-US" altLang="zh-CN" dirty="0"/>
          </a:p>
          <a:p>
            <a:pPr lvl="1"/>
            <a:r>
              <a:rPr lang="zh-CN" altLang="zh-CN" dirty="0"/>
              <a:t>懂得并行计算机系统结构</a:t>
            </a:r>
            <a:endParaRPr lang="en-US" altLang="zh-CN" dirty="0"/>
          </a:p>
          <a:p>
            <a:pPr lvl="1"/>
            <a:r>
              <a:rPr lang="zh-CN" altLang="zh-CN" dirty="0"/>
              <a:t>熟悉计算方法和并行算法设计</a:t>
            </a:r>
            <a:endParaRPr lang="en-US" altLang="zh-CN" dirty="0"/>
          </a:p>
          <a:p>
            <a:pPr lvl="1"/>
            <a:r>
              <a:rPr lang="zh-CN" altLang="en-US" dirty="0"/>
              <a:t>掌握并行程序设计</a:t>
            </a:r>
            <a:endParaRPr lang="en-US" altLang="zh-CN" dirty="0"/>
          </a:p>
          <a:p>
            <a:pPr lvl="2"/>
            <a:endParaRPr lang="en-US" altLang="zh-CN" dirty="0"/>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40</a:t>
            </a:fld>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1.5.2 </a:t>
            </a:r>
            <a:r>
              <a:rPr lang="zh-CN" altLang="en-US"/>
              <a:t>并行计算研究现状</a:t>
            </a:r>
            <a:endParaRPr lang="zh-CN" altLang="en-US" dirty="0"/>
          </a:p>
        </p:txBody>
      </p:sp>
      <p:sp>
        <p:nvSpPr>
          <p:cNvPr id="3" name="内容占位符 2"/>
          <p:cNvSpPr>
            <a:spLocks noGrp="1"/>
          </p:cNvSpPr>
          <p:nvPr>
            <p:ph sz="quarter" idx="1"/>
          </p:nvPr>
        </p:nvSpPr>
        <p:spPr/>
        <p:txBody>
          <a:bodyPr/>
          <a:lstStyle/>
          <a:p>
            <a:r>
              <a:rPr lang="zh-CN" altLang="en-US" sz="2400" dirty="0"/>
              <a:t>并行计算存在的主要问题</a:t>
            </a:r>
            <a:endParaRPr lang="en-US" altLang="zh-CN" sz="2400" dirty="0"/>
          </a:p>
          <a:p>
            <a:pPr lvl="1"/>
            <a:r>
              <a:rPr lang="zh-CN" altLang="en-US" sz="2000" dirty="0"/>
              <a:t>存储墙问题</a:t>
            </a:r>
            <a:endParaRPr lang="en-US" altLang="zh-CN" sz="2000" dirty="0"/>
          </a:p>
          <a:p>
            <a:pPr lvl="1"/>
            <a:r>
              <a:rPr lang="zh-CN" altLang="en-US" sz="2000" dirty="0"/>
              <a:t>编程墙问题</a:t>
            </a:r>
            <a:endParaRPr lang="en-US" altLang="zh-CN" sz="2000" dirty="0"/>
          </a:p>
          <a:p>
            <a:pPr lvl="1"/>
            <a:r>
              <a:rPr lang="zh-CN" altLang="en-US" sz="2000" dirty="0"/>
              <a:t>功耗墙问题</a:t>
            </a:r>
            <a:endParaRPr lang="en-US" altLang="zh-CN" sz="2000" dirty="0"/>
          </a:p>
          <a:p>
            <a:pPr lvl="1"/>
            <a:r>
              <a:rPr lang="zh-CN" altLang="en-US" sz="2000" dirty="0"/>
              <a:t>不平衡的计算机科学“生态系统”</a:t>
            </a:r>
            <a:endParaRPr lang="en-US" altLang="zh-CN" sz="2000" dirty="0"/>
          </a:p>
          <a:p>
            <a:r>
              <a:rPr lang="zh-CN" altLang="en-US" sz="2400" dirty="0"/>
              <a:t>并行计算近期的新动向</a:t>
            </a:r>
            <a:endParaRPr lang="en-US" altLang="zh-CN" sz="2400" dirty="0"/>
          </a:p>
          <a:p>
            <a:pPr lvl="1"/>
            <a:r>
              <a:rPr lang="zh-CN" altLang="en-US" sz="2000" dirty="0"/>
              <a:t>以多核为主流的体系结构</a:t>
            </a:r>
            <a:endParaRPr lang="en-US" altLang="zh-CN" sz="2000" dirty="0"/>
          </a:p>
          <a:p>
            <a:pPr lvl="1"/>
            <a:r>
              <a:rPr lang="zh-CN" altLang="en-US" sz="2000" dirty="0"/>
              <a:t>以数据为中心的云计算</a:t>
            </a:r>
            <a:endParaRPr lang="en-US" altLang="zh-CN" sz="2000" dirty="0"/>
          </a:p>
          <a:p>
            <a:pPr lvl="1"/>
            <a:r>
              <a:rPr lang="zh-CN" altLang="en-US" sz="2000" dirty="0"/>
              <a:t>以普及应用为宗旨的个人高性能计算机</a:t>
            </a:r>
            <a:endParaRPr lang="en-US" altLang="zh-CN" sz="2000" dirty="0"/>
          </a:p>
          <a:p>
            <a:r>
              <a:rPr lang="zh-CN" altLang="en-US" sz="2400" dirty="0"/>
              <a:t>并行计算面临的新挑战</a:t>
            </a:r>
            <a:endParaRPr lang="en-US" altLang="zh-CN" sz="2400" dirty="0"/>
          </a:p>
          <a:p>
            <a:pPr lvl="1"/>
            <a:r>
              <a:rPr lang="zh-CN" altLang="en-US" sz="2000" dirty="0"/>
              <a:t>多核化的并行计算机</a:t>
            </a:r>
            <a:endParaRPr lang="en-US" altLang="zh-CN" sz="2000" dirty="0"/>
          </a:p>
          <a:p>
            <a:pPr lvl="1"/>
            <a:r>
              <a:rPr lang="zh-CN" altLang="en-US" sz="2000" dirty="0"/>
              <a:t>大规模的并行算法</a:t>
            </a:r>
            <a:endParaRPr lang="en-US" altLang="zh-CN" sz="2000" dirty="0"/>
          </a:p>
          <a:p>
            <a:pPr lvl="1"/>
            <a:r>
              <a:rPr lang="zh-CN" altLang="en-US" sz="2000" dirty="0"/>
              <a:t>趋向普及化的并行编程</a:t>
            </a:r>
            <a:endParaRPr lang="en-US" altLang="zh-CN" sz="2000" dirty="0"/>
          </a:p>
          <a:p>
            <a:pPr lvl="1"/>
            <a:r>
              <a:rPr lang="zh-CN" altLang="en-US" sz="2000" dirty="0"/>
              <a:t>新型的并行应用</a:t>
            </a:r>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41</a:t>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第一章 并行计算与并行计算机结构模型</a:t>
            </a:r>
            <a:endParaRPr lang="zh-CN" altLang="en-US" dirty="0"/>
          </a:p>
        </p:txBody>
      </p:sp>
      <p:sp>
        <p:nvSpPr>
          <p:cNvPr id="3" name="内容占位符 2"/>
          <p:cNvSpPr>
            <a:spLocks noGrp="1"/>
          </p:cNvSpPr>
          <p:nvPr>
            <p:ph sz="quarter" idx="1"/>
          </p:nvPr>
        </p:nvSpPr>
        <p:spPr/>
        <p:txBody>
          <a:bodyPr/>
          <a:lstStyle/>
          <a:p>
            <a:r>
              <a:rPr lang="en-US" altLang="zh-CN" dirty="0"/>
              <a:t>1.1 </a:t>
            </a:r>
            <a:r>
              <a:rPr lang="zh-CN" altLang="en-US" dirty="0"/>
              <a:t>计算与计算机科学</a:t>
            </a:r>
            <a:endParaRPr lang="en-US" altLang="zh-CN" dirty="0"/>
          </a:p>
          <a:p>
            <a:r>
              <a:rPr lang="en-US" altLang="zh-CN" dirty="0">
                <a:solidFill>
                  <a:srgbClr val="FF0000"/>
                </a:solidFill>
              </a:rPr>
              <a:t>1.2 </a:t>
            </a:r>
            <a:r>
              <a:rPr lang="zh-CN" altLang="en-US" dirty="0">
                <a:solidFill>
                  <a:srgbClr val="FF0000"/>
                </a:solidFill>
              </a:rPr>
              <a:t>单处理机与指令级并行</a:t>
            </a:r>
            <a:endParaRPr lang="en-US" altLang="zh-CN" dirty="0">
              <a:solidFill>
                <a:srgbClr val="FF0000"/>
              </a:solidFill>
            </a:endParaRPr>
          </a:p>
          <a:p>
            <a:r>
              <a:rPr lang="en-US" altLang="zh-CN" dirty="0"/>
              <a:t>1.3 </a:t>
            </a:r>
            <a:r>
              <a:rPr lang="zh-CN" altLang="en-US" dirty="0"/>
              <a:t>多核处理器与线程级并行</a:t>
            </a:r>
            <a:endParaRPr lang="en-US" altLang="zh-CN" dirty="0"/>
          </a:p>
          <a:p>
            <a:r>
              <a:rPr lang="en-US" altLang="zh-CN" dirty="0"/>
              <a:t>1.4 </a:t>
            </a:r>
            <a:r>
              <a:rPr lang="zh-CN" altLang="en-US" dirty="0"/>
              <a:t>并行计算体系结构</a:t>
            </a:r>
            <a:endParaRPr lang="en-US" altLang="zh-CN" dirty="0"/>
          </a:p>
          <a:p>
            <a:r>
              <a:rPr lang="en-US" altLang="zh-CN" dirty="0"/>
              <a:t>1.5 </a:t>
            </a:r>
            <a:r>
              <a:rPr lang="zh-CN" altLang="en-US" dirty="0"/>
              <a:t>并行计算概述</a:t>
            </a:r>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5</a:t>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1.2.1 </a:t>
            </a:r>
            <a:r>
              <a:rPr lang="zh-CN" altLang="en-US"/>
              <a:t>加快</a:t>
            </a:r>
            <a:r>
              <a:rPr lang="en-US" altLang="zh-CN"/>
              <a:t>CPU</a:t>
            </a:r>
            <a:r>
              <a:rPr lang="zh-CN" altLang="en-US"/>
              <a:t>执行速度</a:t>
            </a:r>
            <a:endParaRPr lang="zh-CN" altLang="en-US" dirty="0"/>
          </a:p>
        </p:txBody>
      </p:sp>
      <p:sp>
        <p:nvSpPr>
          <p:cNvPr id="3" name="内容占位符 2"/>
          <p:cNvSpPr>
            <a:spLocks noGrp="1"/>
          </p:cNvSpPr>
          <p:nvPr>
            <p:ph sz="quarter" idx="1"/>
          </p:nvPr>
        </p:nvSpPr>
        <p:spPr/>
        <p:txBody>
          <a:bodyPr/>
          <a:lstStyle/>
          <a:p>
            <a:r>
              <a:rPr lang="zh-CN" altLang="en-US" sz="2800" b="0" i="0" dirty="0">
                <a:solidFill>
                  <a:srgbClr val="191B1F"/>
                </a:solidFill>
                <a:effectLst/>
                <a:latin typeface="-apple-system"/>
              </a:rPr>
              <a:t>指令级并行</a:t>
            </a:r>
            <a:endParaRPr lang="en-US" altLang="zh-CN" sz="2800" dirty="0"/>
          </a:p>
          <a:p>
            <a:pPr lvl="1"/>
            <a:r>
              <a:rPr lang="zh-CN" altLang="en-US" sz="2400" dirty="0"/>
              <a:t>流水线：</a:t>
            </a:r>
            <a:r>
              <a:rPr lang="zh-CN" altLang="en-US" sz="2000" dirty="0"/>
              <a:t>重叠指令执行中的不同阶段</a:t>
            </a:r>
            <a:endParaRPr lang="en-US" altLang="zh-CN" sz="2000" dirty="0"/>
          </a:p>
          <a:p>
            <a:pPr lvl="1"/>
            <a:r>
              <a:rPr lang="zh-CN" altLang="en-US" sz="2400" dirty="0"/>
              <a:t>超标量：</a:t>
            </a:r>
            <a:r>
              <a:rPr lang="zh-CN" altLang="en-US" sz="2000" dirty="0"/>
              <a:t>在一个时钟周期内获取、执行和提交多条指令</a:t>
            </a:r>
            <a:endParaRPr lang="en-US" altLang="zh-CN" sz="2000" dirty="0"/>
          </a:p>
          <a:p>
            <a:pPr lvl="1"/>
            <a:r>
              <a:rPr lang="zh-CN" altLang="en-US" sz="2400" dirty="0"/>
              <a:t>超长指令字：</a:t>
            </a:r>
            <a:r>
              <a:rPr lang="zh-CN" altLang="en-US" sz="2000" dirty="0"/>
              <a:t>将能够并行执行的指令合在一起分配给处理器，在多个功能单元上同时执行</a:t>
            </a:r>
            <a:endParaRPr lang="en-US" altLang="zh-CN" sz="2000" dirty="0"/>
          </a:p>
          <a:p>
            <a:pPr lvl="1"/>
            <a:r>
              <a:rPr lang="zh-CN" altLang="en-US" sz="2400" dirty="0"/>
              <a:t>向量指令：</a:t>
            </a:r>
            <a:r>
              <a:rPr lang="zh-CN" altLang="en-US" sz="2000" dirty="0"/>
              <a:t>同一条指令同时对一组数据施行相同的操作</a:t>
            </a:r>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6</a:t>
            </a:fld>
            <a:endParaRPr lang="zh-CN" altLang="en-US"/>
          </a:p>
        </p:txBody>
      </p:sp>
      <p:pic>
        <p:nvPicPr>
          <p:cNvPr id="5" name="图片 4">
            <a:extLst>
              <a:ext uri="{FF2B5EF4-FFF2-40B4-BE49-F238E27FC236}">
                <a16:creationId xmlns:a16="http://schemas.microsoft.com/office/drawing/2014/main" id="{E81D1AC6-6285-42B8-A780-BECC54CA2526}"/>
              </a:ext>
            </a:extLst>
          </p:cNvPr>
          <p:cNvPicPr>
            <a:picLocks noChangeAspect="1"/>
          </p:cNvPicPr>
          <p:nvPr/>
        </p:nvPicPr>
        <p:blipFill>
          <a:blip r:embed="rId3"/>
          <a:stretch>
            <a:fillRect/>
          </a:stretch>
        </p:blipFill>
        <p:spPr>
          <a:xfrm>
            <a:off x="1775136" y="3789040"/>
            <a:ext cx="5593728" cy="26642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F90DDC0-0060-402B-BFAC-B280DAF07960}"/>
              </a:ext>
            </a:extLst>
          </p:cNvPr>
          <p:cNvPicPr>
            <a:picLocks noChangeAspect="1"/>
          </p:cNvPicPr>
          <p:nvPr/>
        </p:nvPicPr>
        <p:blipFill>
          <a:blip r:embed="rId3"/>
          <a:stretch>
            <a:fillRect/>
          </a:stretch>
        </p:blipFill>
        <p:spPr>
          <a:xfrm>
            <a:off x="887928" y="3261892"/>
            <a:ext cx="7643192" cy="3600750"/>
          </a:xfrm>
          <a:prstGeom prst="rect">
            <a:avLst/>
          </a:prstGeom>
        </p:spPr>
      </p:pic>
      <p:sp>
        <p:nvSpPr>
          <p:cNvPr id="2" name="标题 1"/>
          <p:cNvSpPr>
            <a:spLocks noGrp="1"/>
          </p:cNvSpPr>
          <p:nvPr>
            <p:ph type="title"/>
          </p:nvPr>
        </p:nvSpPr>
        <p:spPr/>
        <p:txBody>
          <a:bodyPr/>
          <a:lstStyle/>
          <a:p>
            <a:r>
              <a:rPr lang="en-US" altLang="zh-CN" dirty="0"/>
              <a:t>1.2.2 </a:t>
            </a:r>
            <a:r>
              <a:rPr lang="zh-CN" altLang="en-US" dirty="0"/>
              <a:t>减少存储延迟</a:t>
            </a:r>
          </a:p>
        </p:txBody>
      </p:sp>
      <p:sp>
        <p:nvSpPr>
          <p:cNvPr id="3" name="内容占位符 2"/>
          <p:cNvSpPr>
            <a:spLocks noGrp="1"/>
          </p:cNvSpPr>
          <p:nvPr>
            <p:ph sz="quarter" idx="1"/>
          </p:nvPr>
        </p:nvSpPr>
        <p:spPr>
          <a:xfrm>
            <a:off x="457200" y="1219200"/>
            <a:ext cx="7571184" cy="4937760"/>
          </a:xfrm>
        </p:spPr>
        <p:txBody>
          <a:bodyPr/>
          <a:lstStyle/>
          <a:p>
            <a:r>
              <a:rPr lang="zh-CN" altLang="en-US" sz="2000" dirty="0"/>
              <a:t>存储器性能的局限</a:t>
            </a:r>
            <a:endParaRPr lang="en-US" altLang="zh-CN" sz="2000" dirty="0"/>
          </a:p>
          <a:p>
            <a:pPr lvl="1"/>
            <a:r>
              <a:rPr lang="en-US" altLang="zh-CN" sz="1800" dirty="0"/>
              <a:t>CPU</a:t>
            </a:r>
            <a:r>
              <a:rPr lang="zh-CN" altLang="en-US" sz="1800" dirty="0"/>
              <a:t>与存储器之间的性能差距每年平均增长约</a:t>
            </a:r>
            <a:r>
              <a:rPr lang="en-US" altLang="zh-CN" sz="1800" dirty="0"/>
              <a:t>50%</a:t>
            </a:r>
          </a:p>
          <a:p>
            <a:r>
              <a:rPr lang="zh-CN" altLang="en-US" sz="2000" dirty="0"/>
              <a:t>使用高速缓存</a:t>
            </a:r>
            <a:r>
              <a:rPr lang="en-US" altLang="zh-CN" sz="2000" dirty="0"/>
              <a:t>(Cache)</a:t>
            </a:r>
          </a:p>
          <a:p>
            <a:pPr lvl="1"/>
            <a:r>
              <a:rPr lang="zh-CN" altLang="en-US" sz="1800" dirty="0"/>
              <a:t>平滑</a:t>
            </a:r>
            <a:r>
              <a:rPr lang="en-US" altLang="zh-CN" sz="1800" dirty="0"/>
              <a:t>CPU</a:t>
            </a:r>
            <a:r>
              <a:rPr lang="zh-CN" altLang="en-US" sz="1800" dirty="0"/>
              <a:t>与</a:t>
            </a:r>
            <a:r>
              <a:rPr lang="en-US" altLang="zh-CN" sz="1800" dirty="0"/>
              <a:t>DRAM</a:t>
            </a:r>
            <a:r>
              <a:rPr lang="zh-CN" altLang="en-US" sz="1800" dirty="0"/>
              <a:t>之间的性能差距，对程序员透明</a:t>
            </a:r>
            <a:endParaRPr lang="en-US" altLang="zh-CN" sz="1800" dirty="0"/>
          </a:p>
          <a:p>
            <a:pPr lvl="1"/>
            <a:r>
              <a:rPr lang="zh-CN" altLang="en-US" sz="1800" dirty="0"/>
              <a:t>快速、小容量和高带宽</a:t>
            </a:r>
            <a:endParaRPr lang="en-US" altLang="zh-CN" sz="1800" dirty="0"/>
          </a:p>
          <a:p>
            <a:pPr lvl="1"/>
            <a:r>
              <a:rPr lang="zh-CN" altLang="en-US" sz="1800" dirty="0"/>
              <a:t>以缓存行</a:t>
            </a:r>
            <a:r>
              <a:rPr lang="en-US" altLang="zh-CN" sz="1800" dirty="0"/>
              <a:t>(cache line)</a:t>
            </a:r>
            <a:r>
              <a:rPr lang="zh-CN" altLang="en-US" sz="1800" dirty="0"/>
              <a:t>为单位存储，高速缓存命中率</a:t>
            </a:r>
            <a:endParaRPr lang="en-US" altLang="zh-CN" sz="1800" dirty="0"/>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7</a:t>
            </a:fld>
            <a:endParaRPr lang="zh-CN" altLang="en-US"/>
          </a:p>
        </p:txBody>
      </p:sp>
      <p:sp>
        <p:nvSpPr>
          <p:cNvPr id="5" name="文本框 4">
            <a:extLst>
              <a:ext uri="{FF2B5EF4-FFF2-40B4-BE49-F238E27FC236}">
                <a16:creationId xmlns:a16="http://schemas.microsoft.com/office/drawing/2014/main" id="{2385362F-F816-4F0D-613D-D1526B4128CD}"/>
              </a:ext>
            </a:extLst>
          </p:cNvPr>
          <p:cNvSpPr txBox="1"/>
          <p:nvPr/>
        </p:nvSpPr>
        <p:spPr>
          <a:xfrm>
            <a:off x="1981089" y="4900992"/>
            <a:ext cx="940746" cy="215444"/>
          </a:xfrm>
          <a:prstGeom prst="rect">
            <a:avLst/>
          </a:prstGeom>
          <a:solidFill>
            <a:schemeClr val="bg1"/>
          </a:solidFill>
        </p:spPr>
        <p:txBody>
          <a:bodyPr wrap="square" lIns="0" tIns="0" rIns="0" bIns="0" rtlCol="0">
            <a:spAutoFit/>
          </a:bodyPr>
          <a:lstStyle/>
          <a:p>
            <a:r>
              <a:rPr lang="zh-CN" altLang="en-US" sz="1400" dirty="0"/>
              <a:t>地址寄存器</a:t>
            </a:r>
          </a:p>
        </p:txBody>
      </p:sp>
      <p:sp>
        <p:nvSpPr>
          <p:cNvPr id="6" name="文本框 5">
            <a:extLst>
              <a:ext uri="{FF2B5EF4-FFF2-40B4-BE49-F238E27FC236}">
                <a16:creationId xmlns:a16="http://schemas.microsoft.com/office/drawing/2014/main" id="{13CBE6EC-F3ED-C3B4-7AC7-91328602BB75}"/>
              </a:ext>
            </a:extLst>
          </p:cNvPr>
          <p:cNvSpPr txBox="1"/>
          <p:nvPr/>
        </p:nvSpPr>
        <p:spPr>
          <a:xfrm>
            <a:off x="1979712" y="3663592"/>
            <a:ext cx="940746" cy="215444"/>
          </a:xfrm>
          <a:prstGeom prst="rect">
            <a:avLst/>
          </a:prstGeom>
          <a:solidFill>
            <a:schemeClr val="bg1"/>
          </a:solidFill>
        </p:spPr>
        <p:txBody>
          <a:bodyPr wrap="square" lIns="0" tIns="0" rIns="0" bIns="0" rtlCol="0">
            <a:spAutoFit/>
          </a:bodyPr>
          <a:lstStyle/>
          <a:p>
            <a:r>
              <a:rPr lang="zh-CN" altLang="en-US" sz="1400" dirty="0"/>
              <a:t>数据寄存器</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第一章 并行计算与并行计算机结构模型</a:t>
            </a:r>
            <a:endParaRPr lang="zh-CN" altLang="en-US" dirty="0"/>
          </a:p>
        </p:txBody>
      </p:sp>
      <p:sp>
        <p:nvSpPr>
          <p:cNvPr id="3" name="内容占位符 2"/>
          <p:cNvSpPr>
            <a:spLocks noGrp="1"/>
          </p:cNvSpPr>
          <p:nvPr>
            <p:ph sz="quarter" idx="1"/>
          </p:nvPr>
        </p:nvSpPr>
        <p:spPr/>
        <p:txBody>
          <a:bodyPr/>
          <a:lstStyle/>
          <a:p>
            <a:r>
              <a:rPr lang="en-US" altLang="zh-CN" dirty="0"/>
              <a:t>1.1 </a:t>
            </a:r>
            <a:r>
              <a:rPr lang="zh-CN" altLang="en-US" dirty="0"/>
              <a:t>计算与计算机科学</a:t>
            </a:r>
            <a:endParaRPr lang="en-US" altLang="zh-CN" dirty="0"/>
          </a:p>
          <a:p>
            <a:r>
              <a:rPr lang="en-US" altLang="zh-CN" dirty="0"/>
              <a:t>1.2 </a:t>
            </a:r>
            <a:r>
              <a:rPr lang="zh-CN" altLang="en-US" dirty="0"/>
              <a:t>单处理机与指令级并行</a:t>
            </a:r>
            <a:endParaRPr lang="en-US" altLang="zh-CN" dirty="0"/>
          </a:p>
          <a:p>
            <a:r>
              <a:rPr lang="en-US" altLang="zh-CN" dirty="0">
                <a:solidFill>
                  <a:srgbClr val="FF0000"/>
                </a:solidFill>
              </a:rPr>
              <a:t>1.3 </a:t>
            </a:r>
            <a:r>
              <a:rPr lang="zh-CN" altLang="en-US" dirty="0">
                <a:solidFill>
                  <a:srgbClr val="FF0000"/>
                </a:solidFill>
              </a:rPr>
              <a:t>多核处理器与线程级并行</a:t>
            </a:r>
            <a:endParaRPr lang="en-US" altLang="zh-CN" dirty="0">
              <a:solidFill>
                <a:srgbClr val="FF0000"/>
              </a:solidFill>
            </a:endParaRPr>
          </a:p>
          <a:p>
            <a:r>
              <a:rPr lang="en-US" altLang="zh-CN" dirty="0"/>
              <a:t>1.4 </a:t>
            </a:r>
            <a:r>
              <a:rPr lang="zh-CN" altLang="en-US" dirty="0"/>
              <a:t>并行计算体系结构</a:t>
            </a:r>
            <a:endParaRPr lang="en-US" altLang="zh-CN" dirty="0"/>
          </a:p>
          <a:p>
            <a:r>
              <a:rPr lang="en-US" altLang="zh-CN" dirty="0"/>
              <a:t>1.5 </a:t>
            </a:r>
            <a:r>
              <a:rPr lang="zh-CN" altLang="en-US" dirty="0"/>
              <a:t>并行计算概述</a:t>
            </a:r>
          </a:p>
        </p:txBody>
      </p:sp>
      <p:sp>
        <p:nvSpPr>
          <p:cNvPr id="4" name="灯片编号占位符 3"/>
          <p:cNvSpPr>
            <a:spLocks noGrp="1"/>
          </p:cNvSpPr>
          <p:nvPr>
            <p:ph type="sldNum" sz="quarter" idx="12"/>
          </p:nvPr>
        </p:nvSpPr>
        <p:spPr/>
        <p:txBody>
          <a:bodyPr/>
          <a:lstStyle/>
          <a:p>
            <a:fld id="{FEB03361-FB3C-4B11-9CA7-B53FACB5A640}" type="slidenum">
              <a:rPr lang="zh-CN" altLang="en-US" smtClean="0"/>
              <a:pPr/>
              <a:t>8</a:t>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1.3.1 </a:t>
            </a:r>
            <a:r>
              <a:rPr lang="zh-CN" altLang="en-US" dirty="0"/>
              <a:t>单核处理器结构设计</a:t>
            </a:r>
          </a:p>
        </p:txBody>
      </p:sp>
      <p:sp>
        <p:nvSpPr>
          <p:cNvPr id="3" name="内容占位符 2"/>
          <p:cNvSpPr>
            <a:spLocks noGrp="1"/>
          </p:cNvSpPr>
          <p:nvPr>
            <p:ph sz="quarter" idx="1"/>
          </p:nvPr>
        </p:nvSpPr>
        <p:spPr/>
        <p:txBody>
          <a:bodyPr/>
          <a:lstStyle/>
          <a:p>
            <a:r>
              <a:rPr lang="zh-CN" altLang="en-US" dirty="0"/>
              <a:t>处理器性能与摩尔定律</a:t>
            </a:r>
            <a:endParaRPr lang="en-US" altLang="zh-CN" dirty="0"/>
          </a:p>
          <a:p>
            <a:pPr lvl="1"/>
            <a:r>
              <a:rPr lang="zh-CN" altLang="en-US" dirty="0"/>
              <a:t>集成电路上可容纳的晶体管数目，约每隔</a:t>
            </a:r>
            <a:r>
              <a:rPr lang="en-US" altLang="zh-CN" dirty="0"/>
              <a:t>18</a:t>
            </a:r>
            <a:r>
              <a:rPr lang="zh-CN" altLang="en-US" dirty="0"/>
              <a:t>个月增加一倍</a:t>
            </a:r>
            <a:endParaRPr lang="en-US" altLang="zh-CN" dirty="0"/>
          </a:p>
          <a:p>
            <a:pPr lvl="1"/>
            <a:r>
              <a:rPr lang="zh-CN" altLang="en-US" dirty="0"/>
              <a:t>计算机系统的性能，每隔</a:t>
            </a:r>
            <a:r>
              <a:rPr lang="en-US" altLang="zh-CN" dirty="0"/>
              <a:t>18</a:t>
            </a:r>
            <a:r>
              <a:rPr lang="zh-CN" altLang="en-US" dirty="0"/>
              <a:t>个月会提高一倍</a:t>
            </a:r>
            <a:endParaRPr lang="en-US" altLang="zh-CN" dirty="0"/>
          </a:p>
          <a:p>
            <a:r>
              <a:rPr lang="zh-CN" altLang="en-US" dirty="0"/>
              <a:t>传统单核处理器存在的问题</a:t>
            </a:r>
            <a:endParaRPr lang="en-US" altLang="zh-CN" dirty="0"/>
          </a:p>
          <a:p>
            <a:pPr lvl="1"/>
            <a:r>
              <a:rPr lang="zh-CN" altLang="en-US" dirty="0"/>
              <a:t>如何有效地利用巨量的晶体管资源</a:t>
            </a:r>
            <a:endParaRPr lang="en-US" altLang="zh-CN" dirty="0"/>
          </a:p>
          <a:p>
            <a:pPr lvl="1"/>
            <a:r>
              <a:rPr lang="zh-CN" altLang="en-US" dirty="0"/>
              <a:t>晶体管门延迟时间将小于互连的线延迟</a:t>
            </a:r>
            <a:endParaRPr lang="en-US" altLang="zh-CN" dirty="0"/>
          </a:p>
          <a:p>
            <a:pPr lvl="1"/>
            <a:r>
              <a:rPr lang="zh-CN" altLang="en-US" dirty="0"/>
              <a:t>处理器性能的提升与电路复杂度的平方根成正比</a:t>
            </a:r>
            <a:endParaRPr lang="en-US" altLang="zh-CN" dirty="0"/>
          </a:p>
          <a:p>
            <a:pPr lvl="1"/>
            <a:r>
              <a:rPr lang="zh-CN" altLang="zh-CN" dirty="0"/>
              <a:t>芯片发热现象日益突出</a:t>
            </a:r>
            <a:endParaRPr lang="en-US" altLang="zh-CN" dirty="0"/>
          </a:p>
          <a:p>
            <a:pPr lvl="1"/>
            <a:r>
              <a:rPr lang="zh-CN" altLang="zh-CN" dirty="0"/>
              <a:t>设计和人力成本均急剧上升</a:t>
            </a:r>
            <a:endParaRPr lang="en-US" altLang="zh-CN" dirty="0"/>
          </a:p>
          <a:p>
            <a:pPr lvl="1"/>
            <a:r>
              <a:rPr lang="zh-CN" altLang="en-US" dirty="0"/>
              <a:t>给</a:t>
            </a:r>
            <a:r>
              <a:rPr lang="zh-CN" altLang="zh-CN" dirty="0"/>
              <a:t>软件设计增加了额外的负担</a:t>
            </a:r>
            <a:endParaRPr lang="en-US" altLang="zh-CN" dirty="0"/>
          </a:p>
        </p:txBody>
      </p:sp>
      <p:sp>
        <p:nvSpPr>
          <p:cNvPr id="4" name="灯片编号占位符 3"/>
          <p:cNvSpPr>
            <a:spLocks noGrp="1"/>
          </p:cNvSpPr>
          <p:nvPr>
            <p:ph type="sldNum" sz="quarter" idx="12"/>
          </p:nvPr>
        </p:nvSpPr>
        <p:spPr/>
        <p:txBody>
          <a:bodyPr/>
          <a:lstStyle/>
          <a:p>
            <a:pPr>
              <a:defRPr/>
            </a:pPr>
            <a:fld id="{FEB03361-FB3C-4B11-9CA7-B53FACB5A640}" type="slidenum">
              <a:rPr lang="zh-CN" altLang="en-US" smtClean="0"/>
              <a:pPr>
                <a:defRPr/>
              </a:pPr>
              <a:t>9</a:t>
            </a:fld>
            <a:endParaRPr lang="zh-CN" altLang="en-US"/>
          </a:p>
        </p:txBody>
      </p:sp>
      <p:pic>
        <p:nvPicPr>
          <p:cNvPr id="8" name="图片 7">
            <a:extLst>
              <a:ext uri="{FF2B5EF4-FFF2-40B4-BE49-F238E27FC236}">
                <a16:creationId xmlns:a16="http://schemas.microsoft.com/office/drawing/2014/main" id="{93D0B67B-1C9A-DCA7-BBBE-35BAC00C1F79}"/>
              </a:ext>
            </a:extLst>
          </p:cNvPr>
          <p:cNvPicPr>
            <a:picLocks noChangeAspect="1"/>
          </p:cNvPicPr>
          <p:nvPr/>
        </p:nvPicPr>
        <p:blipFill>
          <a:blip r:embed="rId2"/>
          <a:stretch>
            <a:fillRect/>
          </a:stretch>
        </p:blipFill>
        <p:spPr>
          <a:xfrm>
            <a:off x="5076056" y="4187444"/>
            <a:ext cx="3852936" cy="2131770"/>
          </a:xfrm>
          <a:prstGeom prst="rect">
            <a:avLst/>
          </a:prstGeom>
        </p:spPr>
      </p:pic>
      <p:sp>
        <p:nvSpPr>
          <p:cNvPr id="12" name="文本框 11">
            <a:extLst>
              <a:ext uri="{FF2B5EF4-FFF2-40B4-BE49-F238E27FC236}">
                <a16:creationId xmlns:a16="http://schemas.microsoft.com/office/drawing/2014/main" id="{2C7ED5A5-DFCF-1C26-17EF-C6D7520597FB}"/>
              </a:ext>
            </a:extLst>
          </p:cNvPr>
          <p:cNvSpPr txBox="1"/>
          <p:nvPr/>
        </p:nvSpPr>
        <p:spPr>
          <a:xfrm>
            <a:off x="4607496" y="6295967"/>
            <a:ext cx="4536504" cy="584775"/>
          </a:xfrm>
          <a:prstGeom prst="rect">
            <a:avLst/>
          </a:prstGeom>
          <a:noFill/>
        </p:spPr>
        <p:txBody>
          <a:bodyPr wrap="square">
            <a:spAutoFit/>
          </a:bodyPr>
          <a:lstStyle/>
          <a:p>
            <a:r>
              <a:rPr lang="zh-CN" altLang="en-US" sz="1600" b="0" i="0" dirty="0">
                <a:effectLst/>
                <a:latin typeface="+mn-lt"/>
              </a:rPr>
              <a:t>英特尔</a:t>
            </a:r>
            <a:r>
              <a:rPr lang="en-US" altLang="zh-CN" sz="1600" b="0" i="0" dirty="0">
                <a:effectLst/>
                <a:latin typeface="+mn-lt"/>
              </a:rPr>
              <a:t>® </a:t>
            </a:r>
            <a:r>
              <a:rPr lang="zh-CN" altLang="en-US" sz="1600" b="0" i="0" dirty="0">
                <a:effectLst/>
                <a:latin typeface="+mn-lt"/>
              </a:rPr>
              <a:t>奔腾</a:t>
            </a:r>
            <a:r>
              <a:rPr lang="en-US" altLang="zh-CN" sz="1600" b="0" i="0" dirty="0">
                <a:effectLst/>
                <a:latin typeface="+mn-lt"/>
              </a:rPr>
              <a:t>® 4 </a:t>
            </a:r>
            <a:r>
              <a:rPr lang="zh-CN" altLang="en-US" sz="1600" b="0" i="0" dirty="0">
                <a:effectLst/>
                <a:latin typeface="+mn-lt"/>
              </a:rPr>
              <a:t>处理器 </a:t>
            </a:r>
            <a:r>
              <a:rPr lang="en-US" altLang="zh-CN" sz="1600" b="0" i="0" dirty="0">
                <a:effectLst/>
                <a:latin typeface="+mn-lt"/>
              </a:rPr>
              <a:t>2.53 GHz</a:t>
            </a:r>
            <a:r>
              <a:rPr lang="zh-CN" altLang="en-US" sz="1600" b="0" i="0" dirty="0">
                <a:effectLst/>
                <a:latin typeface="+mn-lt"/>
              </a:rPr>
              <a:t>，</a:t>
            </a:r>
            <a:r>
              <a:rPr lang="en-US" altLang="zh-CN" sz="1600" b="0" i="0" dirty="0">
                <a:effectLst/>
                <a:latin typeface="+mn-lt"/>
              </a:rPr>
              <a:t>512K </a:t>
            </a:r>
            <a:r>
              <a:rPr lang="zh-CN" altLang="en-US" sz="1600" b="0" i="0" dirty="0">
                <a:effectLst/>
                <a:latin typeface="+mn-lt"/>
              </a:rPr>
              <a:t>高速缓存，</a:t>
            </a:r>
            <a:r>
              <a:rPr lang="en-US" altLang="zh-CN" sz="1600" b="0" i="0" dirty="0">
                <a:effectLst/>
                <a:latin typeface="+mn-lt"/>
              </a:rPr>
              <a:t>130nm</a:t>
            </a:r>
            <a:r>
              <a:rPr lang="zh-CN" altLang="en-US" sz="1600" b="0" i="0" dirty="0">
                <a:effectLst/>
                <a:latin typeface="+mn-lt"/>
              </a:rPr>
              <a:t>光刻，</a:t>
            </a:r>
            <a:r>
              <a:rPr lang="en-US" altLang="zh-CN" sz="1600" b="0" i="0" dirty="0">
                <a:effectLst/>
                <a:latin typeface="+mn-lt"/>
              </a:rPr>
              <a:t>2000</a:t>
            </a:r>
            <a:r>
              <a:rPr lang="zh-CN" altLang="en-US" sz="1600" b="0" i="0" dirty="0">
                <a:effectLst/>
                <a:latin typeface="+mn-lt"/>
              </a:rPr>
              <a:t>年</a:t>
            </a:r>
            <a:endParaRPr lang="zh-CN" altLang="en-US" sz="1600" dirty="0">
              <a:latin typeface="+mn-lt"/>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质朴">
  <a:themeElements>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ffice 经典">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emplate>Origin</Template>
  <TotalTime>3483</TotalTime>
  <Words>2797</Words>
  <Application>Microsoft Office PowerPoint</Application>
  <PresentationFormat>全屏显示(4:3)</PresentationFormat>
  <Paragraphs>532</Paragraphs>
  <Slides>41</Slides>
  <Notes>6</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41</vt:i4>
      </vt:variant>
    </vt:vector>
  </HeadingPairs>
  <TitlesOfParts>
    <vt:vector size="49" baseType="lpstr">
      <vt:lpstr>-apple-system</vt:lpstr>
      <vt:lpstr>Arial</vt:lpstr>
      <vt:lpstr>Calibri</vt:lpstr>
      <vt:lpstr>Times New Roman</vt:lpstr>
      <vt:lpstr>Wingdings</vt:lpstr>
      <vt:lpstr>Wingdings 3</vt:lpstr>
      <vt:lpstr>质朴</vt:lpstr>
      <vt:lpstr>Visio</vt:lpstr>
      <vt:lpstr>第一章 并行计算与并行计算机结构模型</vt:lpstr>
      <vt:lpstr>第一章 并行计算与并行计算机结构模型</vt:lpstr>
      <vt:lpstr>1.1.1 科学发现的第三支柱：计算科学</vt:lpstr>
      <vt:lpstr>1.1.1 科学发现的第三支柱：计算科学</vt:lpstr>
      <vt:lpstr>第一章 并行计算与并行计算机结构模型</vt:lpstr>
      <vt:lpstr>1.2.1 加快CPU执行速度</vt:lpstr>
      <vt:lpstr>1.2.2 减少存储延迟</vt:lpstr>
      <vt:lpstr>第一章 并行计算与并行计算机结构模型</vt:lpstr>
      <vt:lpstr>1.3.1 单核处理器结构设计</vt:lpstr>
      <vt:lpstr>1.3.2 多核处理器的结构设计</vt:lpstr>
      <vt:lpstr>1.3.3 多核处理器实例</vt:lpstr>
      <vt:lpstr>1.3.3 多核处理器实例</vt:lpstr>
      <vt:lpstr>第一章 并行计算与并行计算机结构模型</vt:lpstr>
      <vt:lpstr>1.4.1 并行计算机结构模型</vt:lpstr>
      <vt:lpstr>1.4.1 并行计算机结构模型</vt:lpstr>
      <vt:lpstr>1.4.1 并行计算机结构模型</vt:lpstr>
      <vt:lpstr>1.4.1 并行计算机结构模型</vt:lpstr>
      <vt:lpstr>1.4.1 并行计算机结构模型</vt:lpstr>
      <vt:lpstr>1.4.1 并行计算机结构模型</vt:lpstr>
      <vt:lpstr>1.4.1 并行计算机结构模型</vt:lpstr>
      <vt:lpstr>1.4.1 并行计算机结构模型</vt:lpstr>
      <vt:lpstr>1.4.2 并行计算机访存模型</vt:lpstr>
      <vt:lpstr>1.4.2 并行计算机访存模型</vt:lpstr>
      <vt:lpstr>1.4.2 并行计算机访存模型</vt:lpstr>
      <vt:lpstr>1.4.2 并行计算机访存模型</vt:lpstr>
      <vt:lpstr>1.4.2 并行计算机访存模型</vt:lpstr>
      <vt:lpstr>1.4.2 并行计算机访存模型</vt:lpstr>
      <vt:lpstr>1.4.3 并行计算机存储组织</vt:lpstr>
      <vt:lpstr>1.4.3 并行计算机存储组织</vt:lpstr>
      <vt:lpstr>1.4.3 并行计算机存储组织</vt:lpstr>
      <vt:lpstr>1.4.3 并行计算机存储组织</vt:lpstr>
      <vt:lpstr>PowerPoint 演示文稿</vt:lpstr>
      <vt:lpstr>PowerPoint 演示文稿</vt:lpstr>
      <vt:lpstr>1.4.3 并行计算机存储组织</vt:lpstr>
      <vt:lpstr>1.4.3 并行计算机存储组织</vt:lpstr>
      <vt:lpstr>第一章 并行计算与并行计算机结构模型</vt:lpstr>
      <vt:lpstr>1.5.1 关于并行计算</vt:lpstr>
      <vt:lpstr>1.5.1 关于并行计算</vt:lpstr>
      <vt:lpstr>1.5.1 关于并行计算</vt:lpstr>
      <vt:lpstr>1.5.1 关于并行计算</vt:lpstr>
      <vt:lpstr>1.5.2 并行计算研究现状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并行计算</dc:title>
  <dc:creator>kzlu</dc:creator>
  <cp:lastModifiedBy>克中 陆</cp:lastModifiedBy>
  <cp:revision>237</cp:revision>
  <dcterms:created xsi:type="dcterms:W3CDTF">2011-11-25T07:51:30Z</dcterms:created>
  <dcterms:modified xsi:type="dcterms:W3CDTF">2025-02-25T13:25:53Z</dcterms:modified>
</cp:coreProperties>
</file>